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9"/>
  </p:notesMasterIdLst>
  <p:sldIdLst>
    <p:sldId id="257" r:id="rId2"/>
    <p:sldId id="259" r:id="rId3"/>
    <p:sldId id="263" r:id="rId4"/>
    <p:sldId id="265" r:id="rId5"/>
    <p:sldId id="267" r:id="rId6"/>
    <p:sldId id="269" r:id="rId7"/>
    <p:sldId id="287" r:id="rId8"/>
    <p:sldId id="289" r:id="rId9"/>
    <p:sldId id="298" r:id="rId10"/>
    <p:sldId id="275" r:id="rId11"/>
    <p:sldId id="277" r:id="rId12"/>
    <p:sldId id="282" r:id="rId13"/>
    <p:sldId id="281" r:id="rId14"/>
    <p:sldId id="283" r:id="rId15"/>
    <p:sldId id="285" r:id="rId16"/>
    <p:sldId id="290" r:id="rId17"/>
    <p:sldId id="29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AB8F8-C273-4544-9240-224196FD74D9}" type="datetimeFigureOut">
              <a:rPr lang="ru-RU" smtClean="0"/>
              <a:t>15.02.2021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83968-7748-47D7-BBB9-6F9C3DAB227C}" type="slidenum">
              <a:rPr lang="ru-RU" smtClean="0"/>
              <a:t>‹#›</a:t>
            </a:fld>
            <a:endParaRPr lang="ru-RU"/>
          </a:p>
        </p:txBody>
      </p:sp>
    </p:spTree>
    <p:extLst>
      <p:ext uri="{BB962C8B-B14F-4D97-AF65-F5344CB8AC3E}">
        <p14:creationId xmlns:p14="http://schemas.microsoft.com/office/powerpoint/2010/main" val="3184044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C83968-7748-47D7-BBB9-6F9C3DAB227C}" type="slidenum">
              <a:rPr lang="ru-RU" smtClean="0"/>
              <a:t>15</a:t>
            </a:fld>
            <a:endParaRPr lang="ru-RU"/>
          </a:p>
        </p:txBody>
      </p:sp>
    </p:spTree>
    <p:extLst>
      <p:ext uri="{BB962C8B-B14F-4D97-AF65-F5344CB8AC3E}">
        <p14:creationId xmlns:p14="http://schemas.microsoft.com/office/powerpoint/2010/main" val="372002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4C71EC6-210F-42DE-9C53-41977AD35B3D}" type="datetimeFigureOut">
              <a:rPr lang="ru-RU" smtClean="0"/>
              <a:t>15.02.2021</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B19B0651-EE4F-4900-A07F-96A6BFA9D0F0}" type="slidenum">
              <a:rPr lang="ru-RU" smtClean="0"/>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33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4383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404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17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34513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1438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531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264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2701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7813"/>
            <a:ext cx="8229600" cy="5853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457200" y="6243638"/>
            <a:ext cx="2133600" cy="457200"/>
          </a:xfrm>
        </p:spPr>
        <p:txBody>
          <a:bodyPr/>
          <a:lstStyle>
            <a:lvl1pPr>
              <a:defRPr/>
            </a:lvl1pPr>
          </a:lstStyle>
          <a:p>
            <a:endParaRPr lang="ru-RU" altLang="ru-RU"/>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ru-RU" altLang="ru-RU"/>
          </a:p>
        </p:txBody>
      </p:sp>
      <p:sp>
        <p:nvSpPr>
          <p:cNvPr id="5" name="Номер слайда 4"/>
          <p:cNvSpPr>
            <a:spLocks noGrp="1"/>
          </p:cNvSpPr>
          <p:nvPr>
            <p:ph type="sldNum" sz="quarter" idx="12"/>
          </p:nvPr>
        </p:nvSpPr>
        <p:spPr>
          <a:xfrm>
            <a:off x="6553200" y="6243638"/>
            <a:ext cx="2133600" cy="457200"/>
          </a:xfrm>
        </p:spPr>
        <p:txBody>
          <a:bodyPr/>
          <a:lstStyle>
            <a:lvl1pPr>
              <a:defRPr/>
            </a:lvl1pPr>
          </a:lstStyle>
          <a:p>
            <a:fld id="{2A5B95DC-C9A8-4945-BB7E-8279FE0AD523}" type="slidenum">
              <a:rPr lang="ru-RU" altLang="ru-RU"/>
              <a:pPr/>
              <a:t>‹#›</a:t>
            </a:fld>
            <a:endParaRPr lang="ru-RU" altLang="ru-RU"/>
          </a:p>
        </p:txBody>
      </p:sp>
    </p:spTree>
    <p:extLst>
      <p:ext uri="{BB962C8B-B14F-4D97-AF65-F5344CB8AC3E}">
        <p14:creationId xmlns:p14="http://schemas.microsoft.com/office/powerpoint/2010/main" val="280067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6038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10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15.02.2021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1176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15.02.2021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08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15.02.2021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99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1980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58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7561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C71EC6-210F-42DE-9C53-41977AD35B3D}" type="datetimeFigureOut">
              <a:rPr lang="ru-RU" smtClean="0"/>
              <a:t>15.02.2021</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5709447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292080" y="6065977"/>
            <a:ext cx="3672409" cy="523220"/>
          </a:xfrm>
          <a:prstGeom prst="rect">
            <a:avLst/>
          </a:prstGeom>
        </p:spPr>
        <p:txBody>
          <a:bodyPr wrap="square">
            <a:spAutoFit/>
          </a:bodyPr>
          <a:lstStyle/>
          <a:p>
            <a:pPr algn="r"/>
            <a:r>
              <a:rPr lang="ru-RU" sz="1400" dirty="0">
                <a:solidFill>
                  <a:schemeClr val="accent1">
                    <a:lumMod val="50000"/>
                  </a:schemeClr>
                </a:solidFill>
                <a:latin typeface="Times New Roman" panose="02020603050405020304" pitchFamily="18" charset="0"/>
                <a:cs typeface="Times New Roman" panose="02020603050405020304" pitchFamily="18" charset="0"/>
              </a:rPr>
              <a:t>Подготовила материал педагог-психолог МБОУ Школа №4  </a:t>
            </a:r>
            <a:r>
              <a:rPr lang="ru-RU" sz="1400" dirty="0" err="1">
                <a:solidFill>
                  <a:schemeClr val="accent1">
                    <a:lumMod val="50000"/>
                  </a:schemeClr>
                </a:solidFill>
                <a:latin typeface="Times New Roman" panose="02020603050405020304" pitchFamily="18" charset="0"/>
                <a:cs typeface="Times New Roman" panose="02020603050405020304" pitchFamily="18" charset="0"/>
              </a:rPr>
              <a:t>Нырова</a:t>
            </a:r>
            <a:r>
              <a:rPr lang="ru-RU" sz="1400" dirty="0">
                <a:solidFill>
                  <a:schemeClr val="accent1">
                    <a:lumMod val="50000"/>
                  </a:schemeClr>
                </a:solidFill>
                <a:latin typeface="Times New Roman" panose="02020603050405020304" pitchFamily="18" charset="0"/>
                <a:cs typeface="Times New Roman" panose="02020603050405020304" pitchFamily="18" charset="0"/>
              </a:rPr>
              <a:t> Л.Ю.</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35534" y="370111"/>
            <a:ext cx="7848872" cy="1077218"/>
          </a:xfrm>
          <a:prstGeom prst="rect">
            <a:avLst/>
          </a:prstGeom>
        </p:spPr>
        <p:txBody>
          <a:bodyPr wrap="square">
            <a:spAutoFit/>
          </a:bodyPr>
          <a:lstStyle/>
          <a:p>
            <a:pPr algn="ctr"/>
            <a:r>
              <a:rPr lang="ru-RU" sz="3200" b="1" i="1" dirty="0">
                <a:solidFill>
                  <a:schemeClr val="accent1">
                    <a:lumMod val="50000"/>
                  </a:schemeClr>
                </a:solidFill>
                <a:latin typeface="Times New Roman" panose="02020603050405020304" pitchFamily="18" charset="0"/>
                <a:cs typeface="Times New Roman" panose="02020603050405020304" pitchFamily="18" charset="0"/>
              </a:rPr>
              <a:t>ТРЕВОЖНЫЙ РЕБЕНОК</a:t>
            </a:r>
          </a:p>
          <a:p>
            <a:pPr algn="ctr"/>
            <a:r>
              <a:rPr lang="ru-RU" sz="3200" b="1" i="1" dirty="0">
                <a:solidFill>
                  <a:schemeClr val="accent1">
                    <a:lumMod val="50000"/>
                  </a:schemeClr>
                </a:solidFill>
                <a:latin typeface="Times New Roman" panose="02020603050405020304" pitchFamily="18" charset="0"/>
                <a:cs typeface="Times New Roman" panose="02020603050405020304" pitchFamily="18" charset="0"/>
              </a:rPr>
              <a:t>ШКОЛЬНАЯ ТРЕВОЖНОСТЬ</a:t>
            </a:r>
          </a:p>
        </p:txBody>
      </p:sp>
      <p:pic>
        <p:nvPicPr>
          <p:cNvPr id="3074" name="Picture 2">
            <a:extLst>
              <a:ext uri="{FF2B5EF4-FFF2-40B4-BE49-F238E27FC236}">
                <a16:creationId xmlns:a16="http://schemas.microsoft.com/office/drawing/2014/main" id="{B8B3562A-26D1-4B1E-855D-3A44BC87C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92" y="1143206"/>
            <a:ext cx="7380312" cy="492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831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611560" y="2041767"/>
            <a:ext cx="792088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ctr">
              <a:buFont typeface="Wingdings" panose="05000000000000000000" pitchFamily="2" charset="2"/>
              <a:buChar char="§"/>
            </a:pPr>
            <a:r>
              <a:rPr lang="ru-RU" altLang="ru-RU" sz="2400" dirty="0">
                <a:latin typeface="Times New Roman" pitchFamily="18" charset="0"/>
              </a:rPr>
              <a:t>учебные перегрузки; </a:t>
            </a:r>
          </a:p>
          <a:p>
            <a:pPr marL="342900" indent="-342900" algn="ctr">
              <a:buFont typeface="Wingdings" panose="05000000000000000000" pitchFamily="2" charset="2"/>
              <a:buChar char="§"/>
            </a:pPr>
            <a:r>
              <a:rPr lang="ru-RU" altLang="ru-RU" sz="2400" dirty="0">
                <a:latin typeface="Times New Roman" pitchFamily="18" charset="0"/>
              </a:rPr>
              <a:t>неспособность учащегося справиться со школьной программой; </a:t>
            </a:r>
          </a:p>
          <a:p>
            <a:pPr marL="342900" indent="-342900" algn="ctr">
              <a:buFont typeface="Wingdings" panose="05000000000000000000" pitchFamily="2" charset="2"/>
              <a:buChar char="§"/>
            </a:pPr>
            <a:r>
              <a:rPr lang="ru-RU" altLang="ru-RU" sz="2400" dirty="0">
                <a:latin typeface="Times New Roman" pitchFamily="18" charset="0"/>
              </a:rPr>
              <a:t>неадекватные ожидания со стороны родителей; </a:t>
            </a:r>
          </a:p>
          <a:p>
            <a:pPr marL="342900" indent="-342900" algn="ctr">
              <a:buFont typeface="Wingdings" panose="05000000000000000000" pitchFamily="2" charset="2"/>
              <a:buChar char="§"/>
            </a:pPr>
            <a:r>
              <a:rPr lang="ru-RU" altLang="ru-RU" sz="2400" dirty="0">
                <a:latin typeface="Times New Roman" pitchFamily="18" charset="0"/>
              </a:rPr>
              <a:t>неблагоприятные отношения с педагогами; </a:t>
            </a:r>
          </a:p>
          <a:p>
            <a:pPr marL="342900" indent="-342900" algn="ctr">
              <a:buFont typeface="Wingdings" panose="05000000000000000000" pitchFamily="2" charset="2"/>
              <a:buChar char="§"/>
            </a:pPr>
            <a:r>
              <a:rPr lang="ru-RU" altLang="ru-RU" sz="2400" dirty="0">
                <a:latin typeface="Times New Roman" pitchFamily="18" charset="0"/>
              </a:rPr>
              <a:t>регулярно повторяющиеся оценочно-экзаменационные ситуации; </a:t>
            </a:r>
          </a:p>
          <a:p>
            <a:pPr marL="342900" indent="-342900" algn="ctr">
              <a:buFont typeface="Wingdings" panose="05000000000000000000" pitchFamily="2" charset="2"/>
              <a:buChar char="§"/>
            </a:pPr>
            <a:r>
              <a:rPr lang="ru-RU" altLang="ru-RU" sz="2400" dirty="0">
                <a:latin typeface="Times New Roman" pitchFamily="18" charset="0"/>
              </a:rPr>
              <a:t>смена школьного коллектива и /или непринятие детским коллективом. </a:t>
            </a:r>
          </a:p>
          <a:p>
            <a:pPr algn="ctr" eaLnBrk="0" hangingPunct="0"/>
            <a:endParaRPr lang="ru-RU" altLang="ru-RU" sz="2800" dirty="0">
              <a:latin typeface="Arial" charset="0"/>
            </a:endParaRPr>
          </a:p>
        </p:txBody>
      </p:sp>
      <p:sp>
        <p:nvSpPr>
          <p:cNvPr id="2" name="Прямоугольник 1"/>
          <p:cNvSpPr/>
          <p:nvPr/>
        </p:nvSpPr>
        <p:spPr>
          <a:xfrm>
            <a:off x="971600" y="476672"/>
            <a:ext cx="7920880" cy="1200329"/>
          </a:xfrm>
          <a:prstGeom prst="rect">
            <a:avLst/>
          </a:prstGeom>
        </p:spPr>
        <p:txBody>
          <a:bodyPr wrap="square">
            <a:spAutoFit/>
          </a:bodyPr>
          <a:lstStyle/>
          <a:p>
            <a:pPr algn="ctr"/>
            <a:r>
              <a:rPr lang="ru-RU" altLang="ru-RU" sz="2400" b="1" i="1" dirty="0">
                <a:solidFill>
                  <a:schemeClr val="accent6">
                    <a:lumMod val="50000"/>
                  </a:schemeClr>
                </a:solidFill>
                <a:latin typeface="Times New Roman" pitchFamily="18" charset="0"/>
              </a:rPr>
              <a:t>Наиболее типично возникновение школьной тревожности, связанной с социально-психологическими факторами </a:t>
            </a:r>
            <a:endParaRPr lang="ru-RU" sz="2400" b="1" i="1" dirty="0">
              <a:solidFill>
                <a:schemeClr val="accent6">
                  <a:lumMod val="50000"/>
                </a:schemeClr>
              </a:solidFill>
            </a:endParaRPr>
          </a:p>
        </p:txBody>
      </p:sp>
    </p:spTree>
    <p:extLst>
      <p:ext uri="{BB962C8B-B14F-4D97-AF65-F5344CB8AC3E}">
        <p14:creationId xmlns:p14="http://schemas.microsoft.com/office/powerpoint/2010/main" val="132969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672" y="4221088"/>
            <a:ext cx="2700337" cy="19446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1003323" y="373306"/>
            <a:ext cx="7961165"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457200" algn="just"/>
            <a:r>
              <a:rPr lang="ru-RU" altLang="ru-RU" dirty="0">
                <a:latin typeface="Times New Roman" pitchFamily="18" charset="0"/>
              </a:rPr>
              <a:t>Чувство тревоги в школьном возрасте неизбежно. Однако интенсивность этого переживания не должна превышать индивидуальной для каждого ребенка «критической точки», после которой оно начинает оказывать </a:t>
            </a:r>
            <a:r>
              <a:rPr lang="ru-RU" altLang="ru-RU" dirty="0" err="1">
                <a:latin typeface="Times New Roman" pitchFamily="18" charset="0"/>
              </a:rPr>
              <a:t>дезорганизующее</a:t>
            </a:r>
            <a:r>
              <a:rPr lang="ru-RU" altLang="ru-RU" dirty="0">
                <a:latin typeface="Times New Roman" pitchFamily="18" charset="0"/>
              </a:rPr>
              <a:t> влияние. Школьная тревожность может проявляться в поведении самыми разнообразными способами. Основными диагностическими признаками школьной тревожности являются пассивность на уроках, скованность при ответах, смущение при малейшем замечании со стороны учителя. На перемене тревожный ребенок не может найти себе занятие, любит находиться среди детей, не вступая, однако, в тесные контакты с ними. Кроме того, в силу больших эмоциональных нагрузок, ребенок начинает чаще болеть, снижается сопротивляемость соматическим заболеваниям. </a:t>
            </a:r>
          </a:p>
          <a:p>
            <a:endParaRPr lang="ru-RU" altLang="ru-RU" sz="2000" dirty="0">
              <a:latin typeface="Times New Roman"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64088" y="4097402"/>
            <a:ext cx="215741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156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p:cNvSpPr>
            <a:spLocks noGrp="1"/>
          </p:cNvSpPr>
          <p:nvPr>
            <p:ph idx="1"/>
          </p:nvPr>
        </p:nvSpPr>
        <p:spPr>
          <a:xfrm>
            <a:off x="1115616" y="214313"/>
            <a:ext cx="7456884" cy="4232275"/>
          </a:xfrm>
        </p:spPr>
        <p:txBody>
          <a:bodyPr>
            <a:normAutofit/>
          </a:bodyPr>
          <a:lstStyle/>
          <a:p>
            <a:pPr algn="ctr">
              <a:buFont typeface="Monotype Corsiva" pitchFamily="66" charset="0"/>
              <a:buNone/>
            </a:pPr>
            <a:r>
              <a:rPr lang="ru-RU" altLang="ru-RU" b="1" dirty="0">
                <a:solidFill>
                  <a:srgbClr val="002060"/>
                </a:solidFill>
                <a:latin typeface="Times New Roman" pitchFamily="18" charset="0"/>
                <a:cs typeface="Times New Roman" pitchFamily="18" charset="0"/>
              </a:rPr>
              <a:t>Как помочь тревожному ребенку:</a:t>
            </a:r>
          </a:p>
          <a:p>
            <a:pPr algn="just">
              <a:buFont typeface="Monotype Corsiva" pitchFamily="66" charset="0"/>
              <a:buNone/>
            </a:pPr>
            <a:r>
              <a:rPr lang="ru-RU" altLang="ru-RU" sz="2800" b="1" dirty="0">
                <a:solidFill>
                  <a:srgbClr val="333399"/>
                </a:solidFill>
                <a:latin typeface="Times New Roman" pitchFamily="18" charset="0"/>
                <a:cs typeface="Times New Roman" pitchFamily="18" charset="0"/>
              </a:rPr>
              <a:t>1.Повышение самооценки. </a:t>
            </a:r>
          </a:p>
          <a:p>
            <a:pPr algn="just">
              <a:buFont typeface="Monotype Corsiva" pitchFamily="66" charset="0"/>
              <a:buNone/>
            </a:pPr>
            <a:r>
              <a:rPr lang="ru-RU" altLang="ru-RU" sz="2800" b="1" dirty="0">
                <a:solidFill>
                  <a:srgbClr val="333399"/>
                </a:solidFill>
                <a:latin typeface="Times New Roman" pitchFamily="18" charset="0"/>
                <a:cs typeface="Times New Roman" pitchFamily="18" charset="0"/>
              </a:rPr>
              <a:t>2.Обучение ребенка умению управлять собой в конкретных, наиболее волнующих его ситуациях. </a:t>
            </a:r>
          </a:p>
          <a:p>
            <a:pPr algn="just">
              <a:buFont typeface="Monotype Corsiva" pitchFamily="66" charset="0"/>
              <a:buNone/>
            </a:pPr>
            <a:r>
              <a:rPr lang="ru-RU" altLang="ru-RU" sz="2800" b="1" dirty="0">
                <a:solidFill>
                  <a:srgbClr val="333399"/>
                </a:solidFill>
                <a:latin typeface="Times New Roman" pitchFamily="18" charset="0"/>
                <a:cs typeface="Times New Roman" pitchFamily="18" charset="0"/>
              </a:rPr>
              <a:t>3. Снятие мышечного </a:t>
            </a:r>
          </a:p>
          <a:p>
            <a:pPr algn="just">
              <a:buFont typeface="Monotype Corsiva" pitchFamily="66" charset="0"/>
              <a:buNone/>
            </a:pPr>
            <a:r>
              <a:rPr lang="ru-RU" altLang="ru-RU" sz="2800" b="1" dirty="0">
                <a:solidFill>
                  <a:srgbClr val="333399"/>
                </a:solidFill>
                <a:latin typeface="Times New Roman" pitchFamily="18" charset="0"/>
                <a:cs typeface="Times New Roman" pitchFamily="18" charset="0"/>
              </a:rPr>
              <a:t>    напряжения.</a:t>
            </a:r>
          </a:p>
        </p:txBody>
      </p:sp>
      <p:pic>
        <p:nvPicPr>
          <p:cNvPr id="6146" name="Picture 2" descr="C:\Users\Admin\Desktop\4fa50f4f039b7348198a6b6f90906fbc4a0cff3a.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27984" y="3292855"/>
            <a:ext cx="4104456" cy="30789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37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259632" y="7383"/>
            <a:ext cx="7414592" cy="1238969"/>
          </a:xfrm>
        </p:spPr>
        <p:txBody>
          <a:bodyPr/>
          <a:lstStyle/>
          <a:p>
            <a:r>
              <a:rPr lang="ru-RU" altLang="ru-RU" sz="3600" b="1" i="1" dirty="0">
                <a:solidFill>
                  <a:srgbClr val="333399"/>
                </a:solidFill>
                <a:latin typeface="Times New Roman" pitchFamily="18" charset="0"/>
                <a:cs typeface="Times New Roman" pitchFamily="18" charset="0"/>
              </a:rPr>
              <a:t> Повышение самооценки ребенка.</a:t>
            </a:r>
            <a:endParaRPr lang="ru-RU" altLang="ru-RU" dirty="0">
              <a:solidFill>
                <a:srgbClr val="333399"/>
              </a:solidFill>
              <a:latin typeface="Times New Roman" pitchFamily="18" charset="0"/>
              <a:cs typeface="Times New Roman" pitchFamily="18" charset="0"/>
            </a:endParaRPr>
          </a:p>
        </p:txBody>
      </p:sp>
      <p:sp>
        <p:nvSpPr>
          <p:cNvPr id="12291" name="Содержимое 2"/>
          <p:cNvSpPr>
            <a:spLocks noGrp="1"/>
          </p:cNvSpPr>
          <p:nvPr>
            <p:ph idx="1"/>
          </p:nvPr>
        </p:nvSpPr>
        <p:spPr>
          <a:xfrm>
            <a:off x="1043608" y="1268760"/>
            <a:ext cx="7056784" cy="3892203"/>
          </a:xfrm>
        </p:spPr>
        <p:txBody>
          <a:bodyPr>
            <a:normAutofit fontScale="25000" lnSpcReduction="20000"/>
          </a:bodyPr>
          <a:lstStyle/>
          <a:p>
            <a:pPr marL="0">
              <a:lnSpc>
                <a:spcPct val="120000"/>
              </a:lnSpc>
              <a:spcBef>
                <a:spcPct val="0"/>
              </a:spcBef>
              <a:buFont typeface="Monotype Corsiva" pitchFamily="66" charset="0"/>
              <a:buNone/>
            </a:pPr>
            <a:r>
              <a:rPr lang="ru-RU" altLang="ru-RU" sz="1600" dirty="0"/>
              <a:t> </a:t>
            </a:r>
            <a:br>
              <a:rPr lang="ru-RU" altLang="ru-RU" sz="1600" dirty="0"/>
            </a:br>
            <a:r>
              <a:rPr lang="ru-RU" altLang="ru-RU" sz="8000" b="1" dirty="0">
                <a:solidFill>
                  <a:srgbClr val="002060"/>
                </a:solidFill>
                <a:latin typeface="Times New Roman" pitchFamily="18" charset="0"/>
                <a:cs typeface="Times New Roman" pitchFamily="18" charset="0"/>
              </a:rPr>
              <a:t>Для того чтобы помочь ребенку повысить свою самооценку, можно использовать следующие методы работы.</a:t>
            </a:r>
            <a:br>
              <a:rPr lang="ru-RU" altLang="ru-RU" sz="8000" dirty="0">
                <a:solidFill>
                  <a:srgbClr val="002060"/>
                </a:solidFill>
                <a:latin typeface="Times New Roman" pitchFamily="18" charset="0"/>
                <a:cs typeface="Times New Roman" pitchFamily="18" charset="0"/>
              </a:rPr>
            </a:br>
            <a:r>
              <a:rPr lang="ru-RU" altLang="ru-RU" sz="8000" dirty="0">
                <a:solidFill>
                  <a:srgbClr val="002060"/>
                </a:solidFill>
                <a:latin typeface="Times New Roman" pitchFamily="18" charset="0"/>
                <a:cs typeface="Times New Roman" pitchFamily="18" charset="0"/>
              </a:rPr>
              <a:t>Прежде всего, необходимо как можно чаще называть ребенка по имени и хвалить его в присутствии других детей и взрослых.</a:t>
            </a:r>
            <a:br>
              <a:rPr lang="ru-RU" altLang="ru-RU" sz="8000" dirty="0">
                <a:solidFill>
                  <a:srgbClr val="002060"/>
                </a:solidFill>
                <a:latin typeface="Times New Roman" pitchFamily="18" charset="0"/>
                <a:cs typeface="Times New Roman" pitchFamily="18" charset="0"/>
              </a:rPr>
            </a:br>
            <a:r>
              <a:rPr lang="ru-RU" altLang="ru-RU" sz="8000" dirty="0">
                <a:solidFill>
                  <a:srgbClr val="002060"/>
                </a:solidFill>
                <a:latin typeface="Times New Roman" pitchFamily="18" charset="0"/>
                <a:cs typeface="Times New Roman" pitchFamily="18" charset="0"/>
              </a:rPr>
              <a:t>Если взрослый обращается к тревожному ребенку, он должен постараться установить визуальный контакт, такое прямое общение «глаза в глаза» вселяет чувство доверия у ребенка. </a:t>
            </a:r>
            <a:br>
              <a:rPr lang="ru-RU" altLang="ru-RU" sz="8000" dirty="0">
                <a:solidFill>
                  <a:srgbClr val="002060"/>
                </a:solidFill>
                <a:latin typeface="Times New Roman" pitchFamily="18" charset="0"/>
                <a:cs typeface="Times New Roman" pitchFamily="18" charset="0"/>
              </a:rPr>
            </a:br>
            <a:br>
              <a:rPr lang="ru-RU" altLang="ru-RU" sz="8000" dirty="0">
                <a:solidFill>
                  <a:srgbClr val="002060"/>
                </a:solidFill>
                <a:latin typeface="Times New Roman" pitchFamily="18" charset="0"/>
                <a:cs typeface="Times New Roman" pitchFamily="18" charset="0"/>
              </a:rPr>
            </a:br>
            <a:r>
              <a:rPr lang="ru-RU" altLang="ru-RU" sz="8000" dirty="0">
                <a:solidFill>
                  <a:srgbClr val="002060"/>
                </a:solidFill>
                <a:latin typeface="Times New Roman" pitchFamily="18" charset="0"/>
                <a:cs typeface="Times New Roman" pitchFamily="18" charset="0"/>
              </a:rPr>
              <a:t>Очевидно, что быстрых результатов такой работы ожидать нельзя, </a:t>
            </a:r>
          </a:p>
          <a:p>
            <a:pPr marL="0">
              <a:lnSpc>
                <a:spcPct val="120000"/>
              </a:lnSpc>
              <a:spcBef>
                <a:spcPct val="0"/>
              </a:spcBef>
              <a:buFont typeface="Monotype Corsiva" pitchFamily="66" charset="0"/>
              <a:buNone/>
            </a:pPr>
            <a:r>
              <a:rPr lang="ru-RU" altLang="ru-RU" sz="8000" dirty="0">
                <a:solidFill>
                  <a:srgbClr val="002060"/>
                </a:solidFill>
                <a:latin typeface="Times New Roman" pitchFamily="18" charset="0"/>
                <a:cs typeface="Times New Roman" pitchFamily="18" charset="0"/>
              </a:rPr>
              <a:t>      поэтому взрослые должны запастись терпением.</a:t>
            </a:r>
            <a:br>
              <a:rPr lang="ru-RU" altLang="ru-RU" sz="8000" dirty="0">
                <a:solidFill>
                  <a:srgbClr val="002060"/>
                </a:solidFill>
                <a:latin typeface="Times New Roman" pitchFamily="18" charset="0"/>
                <a:cs typeface="Times New Roman" pitchFamily="18" charset="0"/>
              </a:rPr>
            </a:br>
            <a:br>
              <a:rPr lang="ru-RU" altLang="ru-RU" sz="8000" dirty="0">
                <a:solidFill>
                  <a:srgbClr val="002060"/>
                </a:solidFill>
                <a:latin typeface="Times New Roman" pitchFamily="18" charset="0"/>
                <a:cs typeface="Times New Roman" pitchFamily="18" charset="0"/>
              </a:rPr>
            </a:br>
            <a:endParaRPr lang="ru-RU" altLang="ru-RU" sz="8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16620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331640" y="404664"/>
            <a:ext cx="7602041" cy="1152127"/>
          </a:xfrm>
        </p:spPr>
        <p:txBody>
          <a:bodyPr>
            <a:normAutofit fontScale="90000"/>
          </a:bodyPr>
          <a:lstStyle/>
          <a:p>
            <a:pPr algn="ctr"/>
            <a:r>
              <a:rPr lang="ru-RU" altLang="ru-RU" sz="3200" b="1" i="1" dirty="0">
                <a:solidFill>
                  <a:srgbClr val="333399"/>
                </a:solidFill>
              </a:rPr>
              <a:t> </a:t>
            </a:r>
            <a:br>
              <a:rPr lang="ru-RU" altLang="ru-RU" sz="3200" b="1" i="1" dirty="0">
                <a:solidFill>
                  <a:srgbClr val="333399"/>
                </a:solidFill>
              </a:rPr>
            </a:br>
            <a:r>
              <a:rPr lang="ru-RU" altLang="ru-RU" sz="3200" b="1" i="1" dirty="0">
                <a:solidFill>
                  <a:srgbClr val="333399"/>
                </a:solidFill>
                <a:latin typeface="Times New Roman" pitchFamily="18" charset="0"/>
                <a:cs typeface="Times New Roman" pitchFamily="18" charset="0"/>
              </a:rPr>
              <a:t>Обучение ребенка способам снятия мышечного и эмоционального напряжений</a:t>
            </a:r>
            <a:br>
              <a:rPr lang="ru-RU" altLang="ru-RU" sz="3200" dirty="0">
                <a:latin typeface="Times New Roman" pitchFamily="18" charset="0"/>
                <a:cs typeface="Times New Roman" pitchFamily="18" charset="0"/>
              </a:rPr>
            </a:br>
            <a:endParaRPr lang="ru-RU" altLang="ru-RU" dirty="0">
              <a:latin typeface="Times New Roman" pitchFamily="18" charset="0"/>
              <a:cs typeface="Times New Roman" pitchFamily="18" charset="0"/>
            </a:endParaRPr>
          </a:p>
        </p:txBody>
      </p:sp>
      <p:sp>
        <p:nvSpPr>
          <p:cNvPr id="13315" name="Содержимое 2"/>
          <p:cNvSpPr>
            <a:spLocks noGrp="1"/>
          </p:cNvSpPr>
          <p:nvPr>
            <p:ph idx="1"/>
          </p:nvPr>
        </p:nvSpPr>
        <p:spPr>
          <a:xfrm>
            <a:off x="1259632" y="1149103"/>
            <a:ext cx="7272808" cy="4080098"/>
          </a:xfrm>
        </p:spPr>
        <p:txBody>
          <a:bodyPr>
            <a:normAutofit lnSpcReduction="10000"/>
          </a:bodyPr>
          <a:lstStyle/>
          <a:p>
            <a:pPr marL="0" indent="-324000">
              <a:spcBef>
                <a:spcPts val="0"/>
              </a:spcBef>
              <a:buFont typeface="Monotype Corsiva" pitchFamily="66" charset="0"/>
              <a:buNone/>
            </a:pPr>
            <a:br>
              <a:rPr lang="ru-RU" altLang="ru-RU" sz="1800" dirty="0"/>
            </a:br>
            <a:r>
              <a:rPr lang="ru-RU" altLang="ru-RU" sz="1800" dirty="0"/>
              <a:t>         </a:t>
            </a:r>
            <a:r>
              <a:rPr lang="ru-RU" altLang="ru-RU" sz="2000" dirty="0">
                <a:solidFill>
                  <a:srgbClr val="002060"/>
                </a:solidFill>
                <a:latin typeface="Times New Roman" pitchFamily="18" charset="0"/>
                <a:cs typeface="Times New Roman" pitchFamily="18" charset="0"/>
              </a:rPr>
              <a:t>Как показывают наблюдения, эмоциональное напряжение тревожных детей чаще всего проявляется в мышечных зажимах в области лица и шеи.  Чтобы помочь детям снизить напряжение — и мышечное, и эмоциональное — можно научить их выполнять релаксационные упражнения. </a:t>
            </a:r>
            <a:br>
              <a:rPr lang="ru-RU" altLang="ru-RU" sz="2000" dirty="0">
                <a:solidFill>
                  <a:srgbClr val="002060"/>
                </a:solidFill>
                <a:latin typeface="Times New Roman" pitchFamily="18" charset="0"/>
                <a:cs typeface="Times New Roman" pitchFamily="18" charset="0"/>
              </a:rPr>
            </a:br>
            <a:r>
              <a:rPr lang="ru-RU" altLang="ru-RU" sz="2000" dirty="0">
                <a:solidFill>
                  <a:srgbClr val="002060"/>
                </a:solidFill>
                <a:latin typeface="Times New Roman" pitchFamily="18" charset="0"/>
                <a:cs typeface="Times New Roman" pitchFamily="18" charset="0"/>
              </a:rPr>
              <a:t>      Также помогут игры, в основе которых лежит телесный контакт с ребенком. Очень полезными являются и игры с песком, глиной, с водой, различные техники рисования красками (пальцами, ладошками и др.)</a:t>
            </a:r>
          </a:p>
          <a:p>
            <a:pPr marL="0" indent="-324000">
              <a:spcBef>
                <a:spcPts val="0"/>
              </a:spcBef>
              <a:buFont typeface="Monotype Corsiva" pitchFamily="66" charset="0"/>
              <a:buNone/>
            </a:pPr>
            <a:r>
              <a:rPr lang="ru-RU" altLang="ru-RU" sz="2000" dirty="0">
                <a:solidFill>
                  <a:srgbClr val="002060"/>
                </a:solidFill>
                <a:latin typeface="Times New Roman" pitchFamily="18" charset="0"/>
                <a:cs typeface="Times New Roman" pitchFamily="18" charset="0"/>
              </a:rPr>
              <a:t>       Использование элементов массажа и даже простое растирание тела также способствуют снятию мышечного напряжения.</a:t>
            </a:r>
          </a:p>
        </p:txBody>
      </p:sp>
      <p:pic>
        <p:nvPicPr>
          <p:cNvPr id="9219" name="Picture 3" descr="C:\Users\Admin\Desktop\4-05-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9992" y="4797152"/>
            <a:ext cx="3384376" cy="187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70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475656" y="116632"/>
            <a:ext cx="7063506" cy="1008113"/>
          </a:xfrm>
        </p:spPr>
        <p:txBody>
          <a:bodyPr>
            <a:normAutofit fontScale="90000"/>
          </a:bodyPr>
          <a:lstStyle/>
          <a:p>
            <a:pPr algn="ctr"/>
            <a:r>
              <a:rPr lang="ru-RU" altLang="ru-RU" sz="3200" b="1" i="1" dirty="0">
                <a:solidFill>
                  <a:srgbClr val="333399"/>
                </a:solidFill>
                <a:latin typeface="Times New Roman" pitchFamily="18" charset="0"/>
                <a:cs typeface="Times New Roman" pitchFamily="18" charset="0"/>
              </a:rPr>
              <a:t>Отработка навыков владения собой в ситуациях, травмирующих ребенка</a:t>
            </a:r>
            <a:br>
              <a:rPr lang="ru-RU" altLang="ru-RU" sz="3200" dirty="0">
                <a:solidFill>
                  <a:srgbClr val="333399"/>
                </a:solidFill>
                <a:latin typeface="Times New Roman" pitchFamily="18" charset="0"/>
                <a:cs typeface="Times New Roman" pitchFamily="18" charset="0"/>
              </a:rPr>
            </a:br>
            <a:endParaRPr lang="ru-RU" altLang="ru-RU" sz="3200" dirty="0">
              <a:solidFill>
                <a:srgbClr val="333399"/>
              </a:solidFill>
              <a:latin typeface="Times New Roman" pitchFamily="18" charset="0"/>
              <a:cs typeface="Times New Roman" pitchFamily="18" charset="0"/>
            </a:endParaRPr>
          </a:p>
        </p:txBody>
      </p:sp>
      <p:sp>
        <p:nvSpPr>
          <p:cNvPr id="14339" name="Содержимое 2"/>
          <p:cNvSpPr>
            <a:spLocks noGrp="1"/>
          </p:cNvSpPr>
          <p:nvPr>
            <p:ph idx="1"/>
          </p:nvPr>
        </p:nvSpPr>
        <p:spPr>
          <a:xfrm>
            <a:off x="971600" y="908720"/>
            <a:ext cx="7272808" cy="4856162"/>
          </a:xfrm>
        </p:spPr>
        <p:txBody>
          <a:bodyPr>
            <a:normAutofit/>
          </a:bodyPr>
          <a:lstStyle/>
          <a:p>
            <a:pPr>
              <a:spcBef>
                <a:spcPct val="0"/>
              </a:spcBef>
              <a:buFont typeface="Monotype Corsiva" pitchFamily="66" charset="0"/>
              <a:buNone/>
            </a:pPr>
            <a:r>
              <a:rPr lang="ru-RU" altLang="ru-RU" sz="2000" dirty="0">
                <a:solidFill>
                  <a:srgbClr val="002060"/>
                </a:solidFill>
                <a:latin typeface="Times New Roman" pitchFamily="18" charset="0"/>
                <a:cs typeface="Times New Roman" pitchFamily="18" charset="0"/>
              </a:rPr>
              <a:t>    Обыгрывании как уже происходивших ситуаций, так и возможных в будущем, например ролевая игра.</a:t>
            </a:r>
            <a:br>
              <a:rPr lang="ru-RU" altLang="ru-RU" sz="2000" dirty="0">
                <a:solidFill>
                  <a:srgbClr val="002060"/>
                </a:solidFill>
                <a:latin typeface="Times New Roman" pitchFamily="18" charset="0"/>
                <a:cs typeface="Times New Roman" pitchFamily="18" charset="0"/>
              </a:rPr>
            </a:br>
            <a:r>
              <a:rPr lang="ru-RU" altLang="ru-RU" sz="2000" dirty="0">
                <a:solidFill>
                  <a:srgbClr val="002060"/>
                </a:solidFill>
                <a:latin typeface="Times New Roman" pitchFamily="18" charset="0"/>
                <a:cs typeface="Times New Roman" pitchFamily="18" charset="0"/>
              </a:rPr>
              <a:t>Играя роль слабых, трусливых персонажей, ребенок лучше осознает и конкретизирует свой страх, а используя прием доведения данной роли до абсурда, взрослый помогает ребенку увидеть свой страх с другой стороны (иногда комической), относиться к нему как к менее значимому.</a:t>
            </a:r>
            <a:br>
              <a:rPr lang="ru-RU" altLang="ru-RU" sz="2000" dirty="0">
                <a:solidFill>
                  <a:srgbClr val="002060"/>
                </a:solidFill>
                <a:latin typeface="Times New Roman" pitchFamily="18" charset="0"/>
                <a:cs typeface="Times New Roman" pitchFamily="18" charset="0"/>
              </a:rPr>
            </a:br>
            <a:r>
              <a:rPr lang="ru-RU" altLang="ru-RU" sz="2000" dirty="0">
                <a:solidFill>
                  <a:srgbClr val="002060"/>
                </a:solidFill>
                <a:latin typeface="Times New Roman" pitchFamily="18" charset="0"/>
                <a:cs typeface="Times New Roman" pitchFamily="18" charset="0"/>
              </a:rPr>
              <a:t>Исполняя роли сильных героев, ребенок приобретает чувство уверенности в том, что и он (как и его герой) способен справляться с трудностями. </a:t>
            </a:r>
            <a:br>
              <a:rPr lang="ru-RU" altLang="ru-RU" sz="2000" dirty="0">
                <a:solidFill>
                  <a:srgbClr val="002060"/>
                </a:solidFill>
                <a:latin typeface="Times New Roman" pitchFamily="18" charset="0"/>
                <a:cs typeface="Times New Roman" pitchFamily="18" charset="0"/>
              </a:rPr>
            </a:br>
            <a:endParaRPr lang="ru-RU" altLang="ru-RU" sz="2000" dirty="0">
              <a:solidFill>
                <a:srgbClr val="002060"/>
              </a:solidFill>
              <a:latin typeface="Times New Roman" pitchFamily="18" charset="0"/>
              <a:cs typeface="Times New Roman" pitchFamily="18" charset="0"/>
            </a:endParaRPr>
          </a:p>
        </p:txBody>
      </p:sp>
      <p:pic>
        <p:nvPicPr>
          <p:cNvPr id="5122" name="Picture 2" descr="C:\Users\Admin\Desktop\post_5d70e4bb2665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1840" y="4293096"/>
            <a:ext cx="3291274" cy="2195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8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2339752" y="116632"/>
            <a:ext cx="5184576" cy="792088"/>
          </a:xfrm>
        </p:spPr>
        <p:txBody>
          <a:bodyPr>
            <a:normAutofit fontScale="90000"/>
          </a:bodyPr>
          <a:lstStyle/>
          <a:p>
            <a:r>
              <a:rPr lang="ru-RU" altLang="ru-RU" sz="4400" b="1" i="1" dirty="0">
                <a:solidFill>
                  <a:srgbClr val="333399"/>
                </a:solidFill>
                <a:latin typeface="Times New Roman" pitchFamily="18" charset="0"/>
                <a:cs typeface="Times New Roman" pitchFamily="18" charset="0"/>
              </a:rPr>
              <a:t>Советы родителям </a:t>
            </a:r>
            <a:br>
              <a:rPr lang="ru-RU" altLang="ru-RU" sz="4400" dirty="0">
                <a:solidFill>
                  <a:srgbClr val="333399"/>
                </a:solidFill>
                <a:latin typeface="Times New Roman" pitchFamily="18" charset="0"/>
                <a:cs typeface="Times New Roman" pitchFamily="18" charset="0"/>
              </a:rPr>
            </a:br>
            <a:endParaRPr lang="ru-RU" altLang="ru-RU" sz="4400" dirty="0">
              <a:solidFill>
                <a:srgbClr val="333399"/>
              </a:solidFill>
              <a:latin typeface="Times New Roman" pitchFamily="18" charset="0"/>
              <a:cs typeface="Times New Roman" pitchFamily="18" charset="0"/>
            </a:endParaRPr>
          </a:p>
        </p:txBody>
      </p:sp>
      <p:sp>
        <p:nvSpPr>
          <p:cNvPr id="15363" name="Содержимое 2"/>
          <p:cNvSpPr>
            <a:spLocks noGrp="1"/>
          </p:cNvSpPr>
          <p:nvPr>
            <p:ph idx="1"/>
          </p:nvPr>
        </p:nvSpPr>
        <p:spPr>
          <a:xfrm>
            <a:off x="1619672" y="836712"/>
            <a:ext cx="7344816" cy="5141913"/>
          </a:xfrm>
        </p:spPr>
        <p:txBody>
          <a:bodyPr>
            <a:normAutofit fontScale="92500" lnSpcReduction="10000"/>
          </a:bodyPr>
          <a:lstStyle/>
          <a:p>
            <a:pPr algn="just">
              <a:spcBef>
                <a:spcPct val="0"/>
              </a:spcBef>
            </a:pPr>
            <a:r>
              <a:rPr lang="ru-RU" altLang="ru-RU" sz="2000" dirty="0">
                <a:latin typeface="Times New Roman" panose="02020603050405020304" pitchFamily="18" charset="0"/>
                <a:cs typeface="Times New Roman" panose="02020603050405020304" pitchFamily="18" charset="0"/>
              </a:rPr>
              <a:t>Необходимо понять и принять тревогу ребенка, он имеет на нее полное право</a:t>
            </a:r>
            <a:r>
              <a:rPr lang="ru-RU" altLang="ru-RU" sz="2000" b="1" dirty="0">
                <a:latin typeface="Times New Roman" panose="02020603050405020304" pitchFamily="18" charset="0"/>
                <a:cs typeface="Times New Roman" panose="02020603050405020304" pitchFamily="18" charset="0"/>
              </a:rPr>
              <a:t>.  </a:t>
            </a:r>
            <a:endParaRPr lang="ru-RU" altLang="ru-RU" sz="2000" dirty="0">
              <a:latin typeface="Times New Roman" panose="02020603050405020304" pitchFamily="18" charset="0"/>
              <a:cs typeface="Times New Roman" panose="02020603050405020304" pitchFamily="18" charset="0"/>
            </a:endParaRPr>
          </a:p>
          <a:p>
            <a:pPr algn="just">
              <a:spcBef>
                <a:spcPct val="0"/>
              </a:spcBef>
            </a:pPr>
            <a:r>
              <a:rPr lang="ru-RU" altLang="ru-RU" sz="2000" dirty="0">
                <a:latin typeface="Times New Roman" panose="02020603050405020304" pitchFamily="18" charset="0"/>
                <a:cs typeface="Times New Roman" panose="02020603050405020304" pitchFamily="18" charset="0"/>
              </a:rPr>
              <a:t>Помочь ребенку в преодолении тревоги — значит создать условия, в которых ему будет не так страшно. Если ребенок боится засыпать в темноте, пусть засыпает при свете. Таким образом, вы показываете ему, как можно решать тревожащие его ситуации.  </a:t>
            </a:r>
          </a:p>
          <a:p>
            <a:pPr algn="just">
              <a:spcBef>
                <a:spcPct val="0"/>
              </a:spcBef>
            </a:pPr>
            <a:r>
              <a:rPr lang="ru-RU" altLang="ru-RU" sz="2000" dirty="0">
                <a:latin typeface="Times New Roman" panose="02020603050405020304" pitchFamily="18" charset="0"/>
                <a:cs typeface="Times New Roman" panose="02020603050405020304" pitchFamily="18" charset="0"/>
              </a:rPr>
              <a:t>Делайте </a:t>
            </a:r>
            <a:r>
              <a:rPr lang="ru-RU" altLang="ru-RU" sz="2000" b="1" i="1" dirty="0">
                <a:latin typeface="Times New Roman" panose="02020603050405020304" pitchFamily="18" charset="0"/>
                <a:cs typeface="Times New Roman" panose="02020603050405020304" pitchFamily="18" charset="0"/>
              </a:rPr>
              <a:t>вместе</a:t>
            </a:r>
            <a:r>
              <a:rPr lang="ru-RU" altLang="ru-RU" sz="2000" dirty="0">
                <a:latin typeface="Times New Roman" panose="02020603050405020304" pitchFamily="18" charset="0"/>
                <a:cs typeface="Times New Roman" panose="02020603050405020304" pitchFamily="18" charset="0"/>
              </a:rPr>
              <a:t> с ребенком, но не </a:t>
            </a:r>
            <a:r>
              <a:rPr lang="ru-RU" altLang="ru-RU" sz="2000" b="1" i="1" dirty="0">
                <a:latin typeface="Times New Roman" panose="02020603050405020304" pitchFamily="18" charset="0"/>
                <a:cs typeface="Times New Roman" panose="02020603050405020304" pitchFamily="18" charset="0"/>
              </a:rPr>
              <a:t>вместо </a:t>
            </a:r>
            <a:r>
              <a:rPr lang="ru-RU" altLang="ru-RU" sz="2000" dirty="0">
                <a:latin typeface="Times New Roman" panose="02020603050405020304" pitchFamily="18" charset="0"/>
                <a:cs typeface="Times New Roman" panose="02020603050405020304" pitchFamily="18" charset="0"/>
              </a:rPr>
              <a:t>него. </a:t>
            </a:r>
          </a:p>
          <a:p>
            <a:pPr algn="just">
              <a:spcBef>
                <a:spcPct val="0"/>
              </a:spcBef>
            </a:pPr>
            <a:r>
              <a:rPr lang="ru-RU" altLang="ru-RU" sz="2000" dirty="0">
                <a:latin typeface="Times New Roman" panose="02020603050405020304" pitchFamily="18" charset="0"/>
                <a:cs typeface="Times New Roman" panose="02020603050405020304" pitchFamily="18" charset="0"/>
              </a:rPr>
              <a:t>Можно поделиться своей тревогой, но лучше в прошедшем времени. Боялся, но потом удалось сделать то-то и то-то. Надо готовить ребенка к переменам, рассказывать, что его ждет. </a:t>
            </a:r>
          </a:p>
          <a:p>
            <a:pPr algn="just">
              <a:spcBef>
                <a:spcPct val="0"/>
              </a:spcBef>
            </a:pPr>
            <a:r>
              <a:rPr lang="ru-RU" altLang="ru-RU" sz="2000" dirty="0">
                <a:latin typeface="Times New Roman" panose="02020603050405020304" pitchFamily="18" charset="0"/>
                <a:cs typeface="Times New Roman" panose="02020603050405020304" pitchFamily="18" charset="0"/>
              </a:rPr>
              <a:t>Если не удается разговорить ребенка, но вы подозреваете, что его что-то гнетет, поиграйте с ним, поговорите. </a:t>
            </a:r>
          </a:p>
          <a:p>
            <a:pPr algn="just">
              <a:spcBef>
                <a:spcPct val="0"/>
              </a:spcBef>
            </a:pPr>
            <a:r>
              <a:rPr lang="ru-RU" altLang="ru-RU" sz="2000" dirty="0">
                <a:latin typeface="Times New Roman" panose="02020603050405020304" pitchFamily="18" charset="0"/>
                <a:cs typeface="Times New Roman" panose="02020603050405020304" pitchFamily="18" charset="0"/>
              </a:rPr>
              <a:t>Быть самим более оптимистичными. Следить за выражением своего лица. Улыбайтесь чаще.  </a:t>
            </a:r>
            <a:r>
              <a:rPr lang="ru-RU" altLang="ru-RU" sz="2000" b="1" dirty="0">
                <a:latin typeface="Times New Roman" panose="02020603050405020304" pitchFamily="18" charset="0"/>
                <a:cs typeface="Times New Roman" panose="02020603050405020304" pitchFamily="18" charset="0"/>
              </a:rPr>
              <a:t> </a:t>
            </a:r>
            <a:endParaRPr lang="ru-RU" altLang="ru-RU" sz="2000" dirty="0">
              <a:latin typeface="Times New Roman" panose="02020603050405020304" pitchFamily="18" charset="0"/>
              <a:cs typeface="Times New Roman" panose="02020603050405020304" pitchFamily="18" charset="0"/>
            </a:endParaRPr>
          </a:p>
          <a:p>
            <a:pPr algn="just">
              <a:spcBef>
                <a:spcPct val="0"/>
              </a:spcBef>
            </a:pPr>
            <a:r>
              <a:rPr lang="ru-RU" altLang="ru-RU" sz="2000" dirty="0">
                <a:latin typeface="Times New Roman" panose="02020603050405020304" pitchFamily="18" charset="0"/>
                <a:cs typeface="Times New Roman" panose="02020603050405020304" pitchFamily="18" charset="0"/>
              </a:rPr>
              <a:t>Убеждайте ребенка, что все будет хорошо. Старайтесь в любой ситуации искать плюсы, по принципу «нет худа без добра».  </a:t>
            </a:r>
            <a:r>
              <a:rPr lang="ru-RU" altLang="ru-RU" sz="2000" b="1" dirty="0">
                <a:latin typeface="Times New Roman" panose="02020603050405020304" pitchFamily="18" charset="0"/>
                <a:cs typeface="Times New Roman" panose="02020603050405020304" pitchFamily="18" charset="0"/>
              </a:rPr>
              <a:t> </a:t>
            </a:r>
            <a:endParaRPr lang="ru-RU" altLang="ru-RU" sz="2000" dirty="0">
              <a:latin typeface="Times New Roman" panose="02020603050405020304" pitchFamily="18" charset="0"/>
              <a:cs typeface="Times New Roman" panose="02020603050405020304" pitchFamily="18" charset="0"/>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085184"/>
            <a:ext cx="1981200"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771" y="20121"/>
            <a:ext cx="1757658" cy="155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64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1435608" y="274638"/>
            <a:ext cx="7498080" cy="922114"/>
          </a:xfrm>
        </p:spPr>
        <p:txBody>
          <a:bodyPr>
            <a:normAutofit fontScale="90000"/>
          </a:bodyPr>
          <a:lstStyle/>
          <a:p>
            <a:r>
              <a:rPr lang="ru-RU" altLang="ru-RU" sz="2400" b="1" dirty="0"/>
              <a:t>Как помочь ребенку преодолеть школьную тревожность</a:t>
            </a:r>
            <a:br>
              <a:rPr lang="ru-RU" altLang="ru-RU" sz="2400" b="1" dirty="0"/>
            </a:br>
            <a:endParaRPr lang="ru-RU" altLang="ru-RU" sz="2400" b="1" dirty="0"/>
          </a:p>
        </p:txBody>
      </p:sp>
      <p:sp>
        <p:nvSpPr>
          <p:cNvPr id="29701" name="Rectangle 5"/>
          <p:cNvSpPr>
            <a:spLocks noGrp="1" noChangeArrowheads="1"/>
          </p:cNvSpPr>
          <p:nvPr>
            <p:ph idx="1"/>
          </p:nvPr>
        </p:nvSpPr>
        <p:spPr>
          <a:xfrm>
            <a:off x="1403648" y="908720"/>
            <a:ext cx="7384864" cy="4717504"/>
          </a:xfrm>
        </p:spPr>
        <p:txBody>
          <a:bodyPr>
            <a:normAutofit fontScale="92500" lnSpcReduction="10000"/>
          </a:bodyPr>
          <a:lstStyle/>
          <a:p>
            <a:pPr marL="609600" indent="-609600">
              <a:lnSpc>
                <a:spcPct val="80000"/>
              </a:lnSpc>
            </a:pPr>
            <a:r>
              <a:rPr lang="ru-RU" altLang="ru-RU" sz="2000" b="1" dirty="0"/>
              <a:t>Поддерживайте ребенка в стремлении стать школьником.</a:t>
            </a:r>
          </a:p>
          <a:p>
            <a:pPr marL="609600" indent="-609600">
              <a:lnSpc>
                <a:spcPct val="80000"/>
              </a:lnSpc>
            </a:pPr>
            <a:r>
              <a:rPr lang="ru-RU" altLang="ru-RU" sz="2000" b="1" dirty="0"/>
              <a:t>Обсудите с ребенком те правила и нормы, с которыми он встретится в школе. Объясните их необходимость и целесообразность.</a:t>
            </a:r>
          </a:p>
          <a:p>
            <a:pPr marL="609600" indent="-609600">
              <a:lnSpc>
                <a:spcPct val="80000"/>
              </a:lnSpc>
            </a:pPr>
            <a:r>
              <a:rPr lang="ru-RU" altLang="ru-RU" sz="2000" b="1" dirty="0"/>
              <a:t>Ваш ребенок пришел в школу, чтобы учиться. Когда он учится - у него может что-то не сразу получаться.</a:t>
            </a:r>
          </a:p>
          <a:p>
            <a:pPr marL="609600" indent="-609600">
              <a:lnSpc>
                <a:spcPct val="80000"/>
              </a:lnSpc>
            </a:pPr>
            <a:r>
              <a:rPr lang="ru-RU" altLang="ru-RU" sz="2000" b="1" dirty="0"/>
              <a:t>Составьте с первоклассником распорядок дня, следите за его соблюдением.</a:t>
            </a:r>
          </a:p>
          <a:p>
            <a:pPr marL="609600" indent="-609600">
              <a:lnSpc>
                <a:spcPct val="80000"/>
              </a:lnSpc>
            </a:pPr>
            <a:r>
              <a:rPr lang="ru-RU" altLang="ru-RU" sz="2000" b="1" dirty="0"/>
              <a:t>Поддерживайте в ребенке желание добиться успеха. В каждой работе обязательно найдите то, за что его можно похвалить.</a:t>
            </a:r>
          </a:p>
          <a:p>
            <a:pPr marL="609600" indent="-609600">
              <a:lnSpc>
                <a:spcPct val="80000"/>
              </a:lnSpc>
            </a:pPr>
            <a:r>
              <a:rPr lang="ru-RU" altLang="ru-RU" sz="2000" b="1" dirty="0"/>
              <a:t>Не пропускайте трудности на первом этапе обучения.</a:t>
            </a:r>
          </a:p>
          <a:p>
            <a:pPr marL="609600" indent="-609600">
              <a:lnSpc>
                <a:spcPct val="80000"/>
              </a:lnSpc>
            </a:pPr>
            <a:r>
              <a:rPr lang="ru-RU" altLang="ru-RU" sz="2000" b="1" dirty="0"/>
              <a:t>Если вас что-то беспокоит в поведении ребенка, его учебных делах, не стесняйтесь обратиться за консультацией к учителю или школьному психологу.</a:t>
            </a:r>
          </a:p>
          <a:p>
            <a:pPr marL="609600" indent="-609600">
              <a:lnSpc>
                <a:spcPct val="80000"/>
              </a:lnSpc>
            </a:pPr>
            <a:r>
              <a:rPr lang="ru-RU" altLang="ru-RU" sz="2000" b="1" dirty="0"/>
              <a:t>У ребенка должно оставаться время для игровых занятий.</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0380" y="4653136"/>
            <a:ext cx="1656184" cy="172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35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714375" y="-214313"/>
            <a:ext cx="7753350" cy="1820863"/>
          </a:xfrm>
        </p:spPr>
        <p:txBody>
          <a:bodyPr/>
          <a:lstStyle/>
          <a:p>
            <a:r>
              <a:rPr lang="ru-RU" altLang="ru-RU" sz="4000">
                <a:solidFill>
                  <a:srgbClr val="333399"/>
                </a:solidFill>
                <a:latin typeface="Arial Black" pitchFamily="34" charset="0"/>
              </a:rPr>
              <a:t>Что такое тревожность?</a:t>
            </a:r>
          </a:p>
        </p:txBody>
      </p:sp>
      <p:sp>
        <p:nvSpPr>
          <p:cNvPr id="4099" name="Содержимое 2"/>
          <p:cNvSpPr>
            <a:spLocks noGrp="1"/>
          </p:cNvSpPr>
          <p:nvPr>
            <p:ph idx="1"/>
          </p:nvPr>
        </p:nvSpPr>
        <p:spPr>
          <a:xfrm>
            <a:off x="611560" y="476672"/>
            <a:ext cx="7753351" cy="4232275"/>
          </a:xfrm>
        </p:spPr>
        <p:txBody>
          <a:bodyPr>
            <a:normAutofit/>
          </a:bodyPr>
          <a:lstStyle/>
          <a:p>
            <a:pPr algn="just">
              <a:buFont typeface="Monotype Corsiva" pitchFamily="66" charset="0"/>
              <a:buNone/>
            </a:pPr>
            <a:r>
              <a:rPr lang="ru-RU" altLang="ru-RU" b="1" dirty="0"/>
              <a:t>    </a:t>
            </a:r>
            <a:endParaRPr lang="ru-RU" altLang="ru-RU" dirty="0"/>
          </a:p>
          <a:p>
            <a:pPr algn="just">
              <a:buFont typeface="Monotype Corsiva" pitchFamily="66" charset="0"/>
              <a:buNone/>
            </a:pPr>
            <a:r>
              <a:rPr lang="ru-RU" altLang="ru-RU" b="1" dirty="0"/>
              <a:t>   </a:t>
            </a:r>
            <a:r>
              <a:rPr lang="ru-RU" altLang="ru-RU" dirty="0">
                <a:solidFill>
                  <a:srgbClr val="002060"/>
                </a:solidFill>
              </a:rPr>
              <a:t>Тревожность - это довольно устойчивая  индивидуальная  психологическая особенность, которая состоит в повышенной склонности человека испытывать беспокойство по самым разным поводам (или вовсе без них)</a:t>
            </a:r>
          </a:p>
          <a:p>
            <a:pPr>
              <a:buFont typeface="Monotype Corsiva" pitchFamily="66" charset="0"/>
              <a:buNone/>
            </a:pPr>
            <a:r>
              <a:rPr lang="ru-RU" altLang="ru-RU" b="1" dirty="0">
                <a:solidFill>
                  <a:srgbClr val="002060"/>
                </a:solidFill>
              </a:rPr>
              <a:t>Тревога- это эпизодическое  проявление беспокойства, волнения ребенка. </a:t>
            </a:r>
          </a:p>
        </p:txBody>
      </p:sp>
      <p:pic>
        <p:nvPicPr>
          <p:cNvPr id="3" name="Рисунок 2">
            <a:extLst>
              <a:ext uri="{FF2B5EF4-FFF2-40B4-BE49-F238E27FC236}">
                <a16:creationId xmlns:a16="http://schemas.microsoft.com/office/drawing/2014/main" id="{609834E5-877D-4170-8CE4-6492E8FB74BE}"/>
              </a:ext>
            </a:extLst>
          </p:cNvPr>
          <p:cNvPicPr>
            <a:picLocks noChangeAspect="1"/>
          </p:cNvPicPr>
          <p:nvPr/>
        </p:nvPicPr>
        <p:blipFill>
          <a:blip r:embed="rId2"/>
          <a:stretch>
            <a:fillRect/>
          </a:stretch>
        </p:blipFill>
        <p:spPr>
          <a:xfrm>
            <a:off x="2843808" y="3917228"/>
            <a:ext cx="3807578" cy="2448273"/>
          </a:xfrm>
          <a:prstGeom prst="rect">
            <a:avLst/>
          </a:prstGeom>
        </p:spPr>
      </p:pic>
    </p:spTree>
    <p:extLst>
      <p:ext uri="{BB962C8B-B14F-4D97-AF65-F5344CB8AC3E}">
        <p14:creationId xmlns:p14="http://schemas.microsoft.com/office/powerpoint/2010/main" val="411866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idx="1"/>
          </p:nvPr>
        </p:nvSpPr>
        <p:spPr>
          <a:xfrm>
            <a:off x="1115616" y="476672"/>
            <a:ext cx="7925569" cy="4232275"/>
          </a:xfrm>
        </p:spPr>
        <p:txBody>
          <a:bodyPr>
            <a:normAutofit fontScale="85000" lnSpcReduction="20000"/>
          </a:bodyPr>
          <a:lstStyle/>
          <a:p>
            <a:pPr>
              <a:spcBef>
                <a:spcPct val="0"/>
              </a:spcBef>
              <a:buFont typeface="Monotype Corsiva" pitchFamily="66" charset="0"/>
              <a:buNone/>
            </a:pPr>
            <a:r>
              <a:rPr lang="ru-RU" altLang="ru-RU" sz="3500" b="1" i="1" dirty="0">
                <a:solidFill>
                  <a:srgbClr val="333399"/>
                </a:solidFill>
                <a:latin typeface="Times New Roman" pitchFamily="18" charset="0"/>
                <a:cs typeface="Times New Roman" pitchFamily="18" charset="0"/>
              </a:rPr>
              <a:t>Что же является причинами возникновения</a:t>
            </a:r>
          </a:p>
          <a:p>
            <a:pPr>
              <a:spcBef>
                <a:spcPct val="0"/>
              </a:spcBef>
              <a:buFont typeface="Monotype Corsiva" pitchFamily="66" charset="0"/>
              <a:buNone/>
            </a:pPr>
            <a:r>
              <a:rPr lang="ru-RU" altLang="ru-RU" sz="3500" b="1" i="1" dirty="0">
                <a:solidFill>
                  <a:srgbClr val="333399"/>
                </a:solidFill>
                <a:latin typeface="Times New Roman" pitchFamily="18" charset="0"/>
                <a:cs typeface="Times New Roman" pitchFamily="18" charset="0"/>
              </a:rPr>
              <a:t> и закрепления тревожности у детей?</a:t>
            </a:r>
            <a:endParaRPr lang="ru-RU" altLang="ru-RU" sz="3500" b="1" dirty="0">
              <a:solidFill>
                <a:srgbClr val="333399"/>
              </a:solidFill>
              <a:latin typeface="Times New Roman" pitchFamily="18" charset="0"/>
              <a:cs typeface="Times New Roman" pitchFamily="18" charset="0"/>
            </a:endParaRPr>
          </a:p>
          <a:p>
            <a:pPr algn="just">
              <a:spcBef>
                <a:spcPct val="0"/>
              </a:spcBef>
            </a:pPr>
            <a:r>
              <a:rPr lang="ru-RU" altLang="ru-RU" sz="2200" dirty="0">
                <a:solidFill>
                  <a:srgbClr val="002060"/>
                </a:solidFill>
                <a:latin typeface="Times New Roman" pitchFamily="18" charset="0"/>
                <a:cs typeface="Times New Roman" pitchFamily="18" charset="0"/>
              </a:rPr>
              <a:t>отсутствие у детей ощущения физической безопасности; </a:t>
            </a:r>
          </a:p>
          <a:p>
            <a:pPr algn="just">
              <a:spcBef>
                <a:spcPct val="0"/>
              </a:spcBef>
            </a:pPr>
            <a:r>
              <a:rPr lang="ru-RU" altLang="ru-RU" sz="2200" dirty="0">
                <a:solidFill>
                  <a:srgbClr val="002060"/>
                </a:solidFill>
                <a:latin typeface="Times New Roman" pitchFamily="18" charset="0"/>
                <a:cs typeface="Times New Roman" pitchFamily="18" charset="0"/>
              </a:rPr>
              <a:t>отвержение и враждебность, демонстрируемые взрослыми; </a:t>
            </a:r>
          </a:p>
          <a:p>
            <a:pPr algn="just">
              <a:spcBef>
                <a:spcPct val="0"/>
              </a:spcBef>
            </a:pPr>
            <a:r>
              <a:rPr lang="ru-RU" altLang="ru-RU" sz="2200" dirty="0">
                <a:solidFill>
                  <a:srgbClr val="002060"/>
                </a:solidFill>
                <a:latin typeface="Times New Roman" pitchFamily="18" charset="0"/>
                <a:cs typeface="Times New Roman" pitchFamily="18" charset="0"/>
              </a:rPr>
              <a:t>ребенок, как зеркало, отражает родительские тревоги; </a:t>
            </a:r>
          </a:p>
          <a:p>
            <a:pPr algn="just">
              <a:spcBef>
                <a:spcPct val="0"/>
              </a:spcBef>
            </a:pPr>
            <a:r>
              <a:rPr lang="ru-RU" altLang="ru-RU" sz="2200" dirty="0">
                <a:solidFill>
                  <a:srgbClr val="002060"/>
                </a:solidFill>
                <a:latin typeface="Times New Roman" pitchFamily="18" charset="0"/>
                <a:cs typeface="Times New Roman" pitchFamily="18" charset="0"/>
              </a:rPr>
              <a:t>к ребенку предъявляются завышенные требования;</a:t>
            </a:r>
          </a:p>
          <a:p>
            <a:pPr algn="just">
              <a:spcBef>
                <a:spcPct val="0"/>
              </a:spcBef>
            </a:pPr>
            <a:r>
              <a:rPr lang="ru-RU" altLang="ru-RU" sz="2200" dirty="0">
                <a:solidFill>
                  <a:srgbClr val="002060"/>
                </a:solidFill>
                <a:latin typeface="Times New Roman" pitchFamily="18" charset="0"/>
                <a:cs typeface="Times New Roman" pitchFamily="18" charset="0"/>
              </a:rPr>
              <a:t>неблагоприятные </a:t>
            </a:r>
            <a:r>
              <a:rPr lang="ru-RU" altLang="ru-RU" sz="2200" dirty="0" err="1">
                <a:solidFill>
                  <a:srgbClr val="002060"/>
                </a:solidFill>
                <a:latin typeface="Times New Roman" pitchFamily="18" charset="0"/>
                <a:cs typeface="Times New Roman" pitchFamily="18" charset="0"/>
              </a:rPr>
              <a:t>микросоциальные</a:t>
            </a:r>
            <a:r>
              <a:rPr lang="ru-RU" altLang="ru-RU" sz="2200" dirty="0">
                <a:solidFill>
                  <a:srgbClr val="002060"/>
                </a:solidFill>
                <a:latin typeface="Times New Roman" pitchFamily="18" charset="0"/>
                <a:cs typeface="Times New Roman" pitchFamily="18" charset="0"/>
              </a:rPr>
              <a:t> и бытовые условия; </a:t>
            </a:r>
          </a:p>
          <a:p>
            <a:pPr algn="just">
              <a:spcBef>
                <a:spcPct val="0"/>
              </a:spcBef>
            </a:pPr>
            <a:r>
              <a:rPr lang="ru-RU" altLang="ru-RU" sz="2200" dirty="0">
                <a:solidFill>
                  <a:srgbClr val="002060"/>
                </a:solidFill>
                <a:latin typeface="Times New Roman" pitchFamily="18" charset="0"/>
                <a:cs typeface="Times New Roman" pitchFamily="18" charset="0"/>
              </a:rPr>
              <a:t>чувство вины,  которое обычно проявляется не ранее 4-х лет;</a:t>
            </a:r>
          </a:p>
          <a:p>
            <a:pPr algn="just">
              <a:spcBef>
                <a:spcPct val="0"/>
              </a:spcBef>
            </a:pPr>
            <a:r>
              <a:rPr lang="ru-RU" altLang="ru-RU" sz="2200" dirty="0">
                <a:solidFill>
                  <a:srgbClr val="002060"/>
                </a:solidFill>
                <a:latin typeface="Times New Roman" pitchFamily="18" charset="0"/>
                <a:cs typeface="Times New Roman" pitchFamily="18" charset="0"/>
              </a:rPr>
              <a:t>возникновение тревоги в состоянии переживания, возникающее при наличии препятствия к достижению желаемой цели или сильной потребности;</a:t>
            </a:r>
          </a:p>
          <a:p>
            <a:pPr algn="just">
              <a:spcBef>
                <a:spcPct val="0"/>
              </a:spcBef>
            </a:pPr>
            <a:r>
              <a:rPr lang="ru-RU" altLang="ru-RU" sz="2200" dirty="0">
                <a:solidFill>
                  <a:srgbClr val="002060"/>
                </a:solidFill>
                <a:latin typeface="Times New Roman" pitchFamily="18" charset="0"/>
                <a:cs typeface="Times New Roman" pitchFamily="18" charset="0"/>
              </a:rPr>
              <a:t>влияние телевидения на детскую психику огромно и порой негативно.</a:t>
            </a:r>
          </a:p>
          <a:p>
            <a:pPr algn="just">
              <a:buFont typeface="Courier New" pitchFamily="49" charset="0"/>
              <a:buChar char="o"/>
            </a:pPr>
            <a:endParaRPr lang="ru-RU" altLang="ru-RU" sz="1800" dirty="0">
              <a:solidFill>
                <a:srgbClr val="002060"/>
              </a:solidFill>
            </a:endParaRPr>
          </a:p>
        </p:txBody>
      </p:sp>
      <p:pic>
        <p:nvPicPr>
          <p:cNvPr id="4098" name="Picture 2" descr="C:\Users\Admin\Desktop\0a509b427ceadd826920e6a7d15ec67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15816" y="4383106"/>
            <a:ext cx="2664296" cy="19982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24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1"/>
          </p:nvPr>
        </p:nvSpPr>
        <p:spPr>
          <a:xfrm>
            <a:off x="714375" y="116632"/>
            <a:ext cx="8429625" cy="4232275"/>
          </a:xfrm>
        </p:spPr>
        <p:txBody>
          <a:bodyPr>
            <a:normAutofit/>
          </a:bodyPr>
          <a:lstStyle/>
          <a:p>
            <a:pPr algn="ctr">
              <a:buFont typeface="Monotype Corsiva" pitchFamily="66" charset="0"/>
              <a:buNone/>
            </a:pPr>
            <a:r>
              <a:rPr lang="ru-RU" altLang="ru-RU" dirty="0">
                <a:solidFill>
                  <a:srgbClr val="002060"/>
                </a:solidFill>
              </a:rPr>
              <a:t>   </a:t>
            </a:r>
          </a:p>
          <a:p>
            <a:pPr algn="ctr">
              <a:buFont typeface="Monotype Corsiva" pitchFamily="66" charset="0"/>
              <a:buNone/>
            </a:pPr>
            <a:r>
              <a:rPr lang="ru-RU" altLang="ru-RU" dirty="0">
                <a:solidFill>
                  <a:srgbClr val="002060"/>
                </a:solidFill>
              </a:rPr>
              <a:t> </a:t>
            </a:r>
            <a:r>
              <a:rPr lang="ru-RU" altLang="ru-RU" b="1" dirty="0">
                <a:solidFill>
                  <a:srgbClr val="002060"/>
                </a:solidFill>
                <a:latin typeface="Times New Roman" pitchFamily="18" charset="0"/>
                <a:cs typeface="Times New Roman" pitchFamily="18" charset="0"/>
              </a:rPr>
              <a:t>В психологии выделяют две основные формы тревожности: </a:t>
            </a:r>
          </a:p>
          <a:p>
            <a:pPr algn="just">
              <a:buFont typeface="Monotype Corsiva" pitchFamily="66" charset="0"/>
              <a:buNone/>
            </a:pPr>
            <a:r>
              <a:rPr lang="ru-RU" altLang="ru-RU" dirty="0">
                <a:solidFill>
                  <a:srgbClr val="002060"/>
                </a:solidFill>
                <a:latin typeface="Times New Roman" pitchFamily="18" charset="0"/>
                <a:cs typeface="Times New Roman" pitchFamily="18" charset="0"/>
              </a:rPr>
              <a:t>   </a:t>
            </a:r>
            <a:r>
              <a:rPr lang="ru-RU" altLang="ru-RU" b="1" dirty="0">
                <a:solidFill>
                  <a:srgbClr val="002060"/>
                </a:solidFill>
                <a:latin typeface="Times New Roman" pitchFamily="18" charset="0"/>
                <a:cs typeface="Times New Roman" pitchFamily="18" charset="0"/>
              </a:rPr>
              <a:t>открытая </a:t>
            </a:r>
            <a:r>
              <a:rPr lang="ru-RU" altLang="ru-RU" dirty="0">
                <a:solidFill>
                  <a:srgbClr val="002060"/>
                </a:solidFill>
                <a:latin typeface="Times New Roman" pitchFamily="18" charset="0"/>
                <a:cs typeface="Times New Roman" pitchFamily="18" charset="0"/>
              </a:rPr>
              <a:t>– сознательно переживаемая и проявляемая в поведении и деятельности в виде состояния тревоги; </a:t>
            </a:r>
          </a:p>
          <a:p>
            <a:pPr algn="just">
              <a:buFont typeface="Monotype Corsiva" pitchFamily="66" charset="0"/>
              <a:buNone/>
            </a:pPr>
            <a:r>
              <a:rPr lang="ru-RU" altLang="ru-RU" dirty="0">
                <a:solidFill>
                  <a:srgbClr val="002060"/>
                </a:solidFill>
                <a:latin typeface="Times New Roman" pitchFamily="18" charset="0"/>
                <a:cs typeface="Times New Roman" pitchFamily="18" charset="0"/>
              </a:rPr>
              <a:t>   </a:t>
            </a:r>
            <a:r>
              <a:rPr lang="ru-RU" altLang="ru-RU" b="1" dirty="0">
                <a:solidFill>
                  <a:srgbClr val="002060"/>
                </a:solidFill>
                <a:latin typeface="Times New Roman" pitchFamily="18" charset="0"/>
                <a:cs typeface="Times New Roman" pitchFamily="18" charset="0"/>
              </a:rPr>
              <a:t>скрытая</a:t>
            </a:r>
            <a:r>
              <a:rPr lang="ru-RU" altLang="ru-RU" dirty="0">
                <a:solidFill>
                  <a:srgbClr val="002060"/>
                </a:solidFill>
                <a:latin typeface="Times New Roman" pitchFamily="18" charset="0"/>
                <a:cs typeface="Times New Roman" pitchFamily="18" charset="0"/>
              </a:rPr>
              <a:t> – в разной степени неосознаваемая, проявляющаяся либо в чрезмерном спокойствии, нечувствительности к реальному неблагополучию и даже в отрицании его, либо косвенным путем – через специфические способы поведения.</a:t>
            </a:r>
          </a:p>
        </p:txBody>
      </p:sp>
      <p:pic>
        <p:nvPicPr>
          <p:cNvPr id="3" name="Рисунок 2">
            <a:extLst>
              <a:ext uri="{FF2B5EF4-FFF2-40B4-BE49-F238E27FC236}">
                <a16:creationId xmlns:a16="http://schemas.microsoft.com/office/drawing/2014/main" id="{07FB5178-1D6D-4120-BC77-55411CC58E74}"/>
              </a:ext>
            </a:extLst>
          </p:cNvPr>
          <p:cNvPicPr>
            <a:picLocks noChangeAspect="1"/>
          </p:cNvPicPr>
          <p:nvPr/>
        </p:nvPicPr>
        <p:blipFill>
          <a:blip r:embed="rId2"/>
          <a:stretch>
            <a:fillRect/>
          </a:stretch>
        </p:blipFill>
        <p:spPr>
          <a:xfrm>
            <a:off x="6084168" y="4035459"/>
            <a:ext cx="2160240" cy="2741421"/>
          </a:xfrm>
          <a:prstGeom prst="rect">
            <a:avLst/>
          </a:prstGeom>
        </p:spPr>
      </p:pic>
    </p:spTree>
    <p:extLst>
      <p:ext uri="{BB962C8B-B14F-4D97-AF65-F5344CB8AC3E}">
        <p14:creationId xmlns:p14="http://schemas.microsoft.com/office/powerpoint/2010/main" val="247415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187624" y="116632"/>
            <a:ext cx="7414592" cy="1381274"/>
          </a:xfrm>
        </p:spPr>
        <p:txBody>
          <a:bodyPr/>
          <a:lstStyle/>
          <a:p>
            <a:pPr algn="ctr"/>
            <a:r>
              <a:rPr lang="ru-RU" altLang="ru-RU" sz="2800" b="1" dirty="0">
                <a:solidFill>
                  <a:srgbClr val="333399"/>
                </a:solidFill>
                <a:latin typeface="Times New Roman" pitchFamily="18" charset="0"/>
                <a:cs typeface="Times New Roman" pitchFamily="18" charset="0"/>
              </a:rPr>
              <a:t>А</a:t>
            </a:r>
            <a:r>
              <a:rPr lang="ru-RU" altLang="ru-RU" sz="3200" b="1" dirty="0">
                <a:solidFill>
                  <a:srgbClr val="333399"/>
                </a:solidFill>
                <a:latin typeface="Times New Roman" pitchFamily="18" charset="0"/>
                <a:cs typeface="Times New Roman" pitchFamily="18" charset="0"/>
              </a:rPr>
              <a:t> сейчас попытаемся определить</a:t>
            </a:r>
            <a:br>
              <a:rPr lang="ru-RU" altLang="ru-RU" sz="3200" b="1" dirty="0">
                <a:solidFill>
                  <a:srgbClr val="333399"/>
                </a:solidFill>
                <a:latin typeface="Times New Roman" pitchFamily="18" charset="0"/>
                <a:cs typeface="Times New Roman" pitchFamily="18" charset="0"/>
              </a:rPr>
            </a:br>
            <a:r>
              <a:rPr lang="ru-RU" altLang="ru-RU" sz="3200" b="1" dirty="0">
                <a:solidFill>
                  <a:srgbClr val="333399"/>
                </a:solidFill>
                <a:latin typeface="Times New Roman" pitchFamily="18" charset="0"/>
                <a:cs typeface="Times New Roman" pitchFamily="18" charset="0"/>
              </a:rPr>
              <a:t> портрет тревожного ребенка</a:t>
            </a:r>
            <a:endParaRPr lang="ru-RU" altLang="ru-RU" sz="5400" b="1" dirty="0">
              <a:solidFill>
                <a:srgbClr val="333399"/>
              </a:solidFill>
              <a:latin typeface="Times New Roman" pitchFamily="18" charset="0"/>
              <a:cs typeface="Times New Roman" pitchFamily="18" charset="0"/>
            </a:endParaRPr>
          </a:p>
        </p:txBody>
      </p:sp>
      <p:sp>
        <p:nvSpPr>
          <p:cNvPr id="9219" name="Содержимое 8"/>
          <p:cNvSpPr>
            <a:spLocks noGrp="1"/>
          </p:cNvSpPr>
          <p:nvPr>
            <p:ph idx="1"/>
          </p:nvPr>
        </p:nvSpPr>
        <p:spPr>
          <a:xfrm>
            <a:off x="2051720" y="1124744"/>
            <a:ext cx="6700292" cy="5070475"/>
          </a:xfrm>
        </p:spPr>
        <p:txBody>
          <a:bodyPr>
            <a:normAutofit/>
          </a:bodyPr>
          <a:lstStyle/>
          <a:p>
            <a:pPr>
              <a:buFont typeface="Monotype Corsiva" pitchFamily="66" charset="0"/>
              <a:buNone/>
            </a:pPr>
            <a:r>
              <a:rPr lang="ru-RU" altLang="ru-RU" sz="2000" dirty="0"/>
              <a:t>.</a:t>
            </a:r>
          </a:p>
          <a:p>
            <a:pPr algn="just">
              <a:buFont typeface="Monotype Corsiva" pitchFamily="66" charset="0"/>
              <a:buNone/>
            </a:pPr>
            <a:r>
              <a:rPr lang="ru-RU" altLang="ru-RU" sz="2000" dirty="0">
                <a:latin typeface="Times New Roman" pitchFamily="18" charset="0"/>
                <a:cs typeface="Times New Roman" pitchFamily="18" charset="0"/>
              </a:rPr>
              <a:t>    </a:t>
            </a:r>
            <a:r>
              <a:rPr lang="ru-RU" altLang="ru-RU" sz="2000" dirty="0">
                <a:solidFill>
                  <a:srgbClr val="002060"/>
                </a:solidFill>
                <a:latin typeface="Times New Roman" pitchFamily="18" charset="0"/>
                <a:cs typeface="Times New Roman" pitchFamily="18" charset="0"/>
              </a:rPr>
              <a:t>Все что характерно для тревожных взрослых, можно отнести и к тревожным детям. Обычно это очень не уверенные в себе дети, с неустойчивой самооценкой. Постоянно испытываемое ими чувство страха перед неизвестным приводит к тому, что они крайне редко проявляют инициативу. Будучи послушными, предпочитают не обращать на себя внимание окружающих, ведут себя примерно и дома, и в детском коллективе, стараются точно выполнять требования родителей,  учителей - не нарушают дисциплину. Таких детей называют скромными, застенчивыми. Дисциплинированность носит защитный характер -  ребенок делает все, чтобы избежать неудачи. </a:t>
            </a:r>
          </a:p>
          <a:p>
            <a:pPr algn="just"/>
            <a:endParaRPr lang="ru-RU" altLang="ru-RU" sz="2400" dirty="0">
              <a:latin typeface="Times New Roman" pitchFamily="18" charset="0"/>
              <a:cs typeface="Times New Roman" pitchFamily="18" charset="0"/>
            </a:endParaRPr>
          </a:p>
        </p:txBody>
      </p:sp>
      <p:pic>
        <p:nvPicPr>
          <p:cNvPr id="3" name="Рисунок 2">
            <a:extLst>
              <a:ext uri="{FF2B5EF4-FFF2-40B4-BE49-F238E27FC236}">
                <a16:creationId xmlns:a16="http://schemas.microsoft.com/office/drawing/2014/main" id="{D7EAB36E-CDED-4380-AA73-02DE4BBC4159}"/>
              </a:ext>
            </a:extLst>
          </p:cNvPr>
          <p:cNvPicPr>
            <a:picLocks noChangeAspect="1"/>
          </p:cNvPicPr>
          <p:nvPr/>
        </p:nvPicPr>
        <p:blipFill>
          <a:blip r:embed="rId2"/>
          <a:stretch>
            <a:fillRect/>
          </a:stretch>
        </p:blipFill>
        <p:spPr>
          <a:xfrm>
            <a:off x="251520" y="1700808"/>
            <a:ext cx="2016224" cy="4019872"/>
          </a:xfrm>
          <a:prstGeom prst="rect">
            <a:avLst/>
          </a:prstGeom>
        </p:spPr>
      </p:pic>
    </p:spTree>
    <p:extLst>
      <p:ext uri="{BB962C8B-B14F-4D97-AF65-F5344CB8AC3E}">
        <p14:creationId xmlns:p14="http://schemas.microsoft.com/office/powerpoint/2010/main" val="96588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Заголовок 1"/>
          <p:cNvSpPr>
            <a:spLocks noGrp="1"/>
          </p:cNvSpPr>
          <p:nvPr>
            <p:ph type="title"/>
          </p:nvPr>
        </p:nvSpPr>
        <p:spPr>
          <a:xfrm>
            <a:off x="1043608" y="1772816"/>
            <a:ext cx="7753350" cy="2284413"/>
          </a:xfrm>
        </p:spPr>
        <p:txBody>
          <a:bodyPr>
            <a:normAutofit fontScale="90000"/>
          </a:bodyPr>
          <a:lstStyle/>
          <a:p>
            <a:pPr algn="ctr"/>
            <a:r>
              <a:rPr lang="ru-RU" altLang="ru-RU" sz="2400" dirty="0">
                <a:solidFill>
                  <a:srgbClr val="333399"/>
                </a:solidFill>
                <a:latin typeface="Times New Roman" pitchFamily="18" charset="0"/>
                <a:cs typeface="Times New Roman" pitchFamily="18" charset="0"/>
              </a:rPr>
              <a:t>Дети чувствуют себя</a:t>
            </a:r>
            <a:br>
              <a:rPr lang="ru-RU" altLang="ru-RU" sz="2400" dirty="0">
                <a:solidFill>
                  <a:srgbClr val="333399"/>
                </a:solidFill>
                <a:latin typeface="Times New Roman" pitchFamily="18" charset="0"/>
                <a:cs typeface="Times New Roman" pitchFamily="18" charset="0"/>
              </a:rPr>
            </a:br>
            <a:r>
              <a:rPr lang="ru-RU" altLang="ru-RU" sz="2400" dirty="0">
                <a:solidFill>
                  <a:srgbClr val="333399"/>
                </a:solidFill>
                <a:latin typeface="Times New Roman" pitchFamily="18" charset="0"/>
                <a:cs typeface="Times New Roman" pitchFamily="18" charset="0"/>
              </a:rPr>
              <a:t>беспомощными, опасаются  приступать</a:t>
            </a:r>
            <a:br>
              <a:rPr lang="ru-RU" altLang="ru-RU" sz="2400" dirty="0">
                <a:solidFill>
                  <a:srgbClr val="333399"/>
                </a:solidFill>
                <a:latin typeface="Times New Roman" pitchFamily="18" charset="0"/>
                <a:cs typeface="Times New Roman" pitchFamily="18" charset="0"/>
              </a:rPr>
            </a:br>
            <a:r>
              <a:rPr lang="ru-RU" altLang="ru-RU" sz="2400" dirty="0">
                <a:solidFill>
                  <a:srgbClr val="333399"/>
                </a:solidFill>
                <a:latin typeface="Times New Roman" pitchFamily="18" charset="0"/>
                <a:cs typeface="Times New Roman" pitchFamily="18" charset="0"/>
              </a:rPr>
              <a:t> к новым видам деятельности. У них высокие</a:t>
            </a:r>
            <a:br>
              <a:rPr lang="ru-RU" altLang="ru-RU" sz="2400" dirty="0">
                <a:solidFill>
                  <a:srgbClr val="333399"/>
                </a:solidFill>
                <a:latin typeface="Times New Roman" pitchFamily="18" charset="0"/>
                <a:cs typeface="Times New Roman" pitchFamily="18" charset="0"/>
              </a:rPr>
            </a:br>
            <a:r>
              <a:rPr lang="ru-RU" altLang="ru-RU" sz="2400" dirty="0">
                <a:solidFill>
                  <a:srgbClr val="333399"/>
                </a:solidFill>
                <a:latin typeface="Times New Roman" pitchFamily="18" charset="0"/>
                <a:cs typeface="Times New Roman" pitchFamily="18" charset="0"/>
              </a:rPr>
              <a:t>требования к себе, они очень</a:t>
            </a:r>
            <a:br>
              <a:rPr lang="ru-RU" altLang="ru-RU" sz="2400" dirty="0">
                <a:solidFill>
                  <a:srgbClr val="333399"/>
                </a:solidFill>
                <a:latin typeface="Times New Roman" pitchFamily="18" charset="0"/>
                <a:cs typeface="Times New Roman" pitchFamily="18" charset="0"/>
              </a:rPr>
            </a:br>
            <a:r>
              <a:rPr lang="ru-RU" altLang="ru-RU" sz="2400" dirty="0">
                <a:solidFill>
                  <a:srgbClr val="333399"/>
                </a:solidFill>
                <a:latin typeface="Times New Roman" pitchFamily="18" charset="0"/>
                <a:cs typeface="Times New Roman" pitchFamily="18" charset="0"/>
              </a:rPr>
              <a:t>самокритичны.</a:t>
            </a:r>
            <a:br>
              <a:rPr lang="ru-RU" altLang="ru-RU" sz="2400" dirty="0">
                <a:solidFill>
                  <a:srgbClr val="333399"/>
                </a:solidFill>
                <a:latin typeface="Times New Roman" pitchFamily="18" charset="0"/>
                <a:cs typeface="Times New Roman" pitchFamily="18" charset="0"/>
              </a:rPr>
            </a:br>
            <a:r>
              <a:rPr lang="ru-RU" altLang="ru-RU" sz="2400" dirty="0">
                <a:solidFill>
                  <a:srgbClr val="333399"/>
                </a:solidFill>
                <a:latin typeface="Times New Roman" pitchFamily="18" charset="0"/>
                <a:cs typeface="Times New Roman" pitchFamily="18" charset="0"/>
              </a:rPr>
              <a:t>Для тревожных детей характерны и </a:t>
            </a:r>
            <a:r>
              <a:rPr lang="ru-RU" altLang="ru-RU" sz="2400" b="1" dirty="0">
                <a:solidFill>
                  <a:srgbClr val="333399"/>
                </a:solidFill>
                <a:latin typeface="Times New Roman" pitchFamily="18" charset="0"/>
                <a:cs typeface="Times New Roman" pitchFamily="18" charset="0"/>
              </a:rPr>
              <a:t>соматические</a:t>
            </a:r>
            <a:br>
              <a:rPr lang="ru-RU" altLang="ru-RU" sz="2400" b="1" dirty="0">
                <a:solidFill>
                  <a:srgbClr val="333399"/>
                </a:solidFill>
                <a:latin typeface="Times New Roman" pitchFamily="18" charset="0"/>
                <a:cs typeface="Times New Roman" pitchFamily="18" charset="0"/>
              </a:rPr>
            </a:br>
            <a:r>
              <a:rPr lang="ru-RU" altLang="ru-RU" sz="2400" b="1" dirty="0">
                <a:solidFill>
                  <a:srgbClr val="333399"/>
                </a:solidFill>
                <a:latin typeface="Times New Roman" pitchFamily="18" charset="0"/>
                <a:cs typeface="Times New Roman" pitchFamily="18" charset="0"/>
              </a:rPr>
              <a:t>проблемы: </a:t>
            </a:r>
            <a:r>
              <a:rPr lang="ru-RU" altLang="ru-RU" sz="2400" dirty="0">
                <a:solidFill>
                  <a:srgbClr val="333399"/>
                </a:solidFill>
                <a:latin typeface="Times New Roman" pitchFamily="18" charset="0"/>
                <a:cs typeface="Times New Roman" pitchFamily="18" charset="0"/>
              </a:rPr>
              <a:t>боли в животе,  головокружения,  головные</a:t>
            </a:r>
            <a:br>
              <a:rPr lang="ru-RU" altLang="ru-RU" sz="2400" dirty="0">
                <a:solidFill>
                  <a:srgbClr val="333399"/>
                </a:solidFill>
                <a:latin typeface="Times New Roman" pitchFamily="18" charset="0"/>
                <a:cs typeface="Times New Roman" pitchFamily="18" charset="0"/>
              </a:rPr>
            </a:br>
            <a:r>
              <a:rPr lang="ru-RU" altLang="ru-RU" sz="2400" dirty="0">
                <a:solidFill>
                  <a:srgbClr val="333399"/>
                </a:solidFill>
                <a:latin typeface="Times New Roman" pitchFamily="18" charset="0"/>
                <a:cs typeface="Times New Roman" pitchFamily="18" charset="0"/>
              </a:rPr>
              <a:t>боли,  спазмы в горле,  затрудненное поверхностное</a:t>
            </a:r>
            <a:br>
              <a:rPr lang="ru-RU" altLang="ru-RU" sz="2400" dirty="0">
                <a:solidFill>
                  <a:srgbClr val="333399"/>
                </a:solidFill>
                <a:latin typeface="Times New Roman" pitchFamily="18" charset="0"/>
                <a:cs typeface="Times New Roman" pitchFamily="18" charset="0"/>
              </a:rPr>
            </a:br>
            <a:r>
              <a:rPr lang="ru-RU" altLang="ru-RU" sz="2400" dirty="0">
                <a:solidFill>
                  <a:srgbClr val="333399"/>
                </a:solidFill>
                <a:latin typeface="Times New Roman" pitchFamily="18" charset="0"/>
                <a:cs typeface="Times New Roman" pitchFamily="18" charset="0"/>
              </a:rPr>
              <a:t>дыхание и др. Во время проявления тревоги они часто</a:t>
            </a:r>
            <a:br>
              <a:rPr lang="ru-RU" altLang="ru-RU" sz="2400" dirty="0">
                <a:solidFill>
                  <a:srgbClr val="333399"/>
                </a:solidFill>
                <a:latin typeface="Times New Roman" pitchFamily="18" charset="0"/>
                <a:cs typeface="Times New Roman" pitchFamily="18" charset="0"/>
              </a:rPr>
            </a:br>
            <a:r>
              <a:rPr lang="ru-RU" altLang="ru-RU" sz="2400" dirty="0">
                <a:solidFill>
                  <a:srgbClr val="333399"/>
                </a:solidFill>
                <a:latin typeface="Times New Roman" pitchFamily="18" charset="0"/>
                <a:cs typeface="Times New Roman" pitchFamily="18" charset="0"/>
              </a:rPr>
              <a:t>ощущают сухость во рту, ком в горле, слабость в ногах, </a:t>
            </a:r>
            <a:br>
              <a:rPr lang="ru-RU" altLang="ru-RU" sz="2400" dirty="0">
                <a:solidFill>
                  <a:srgbClr val="333399"/>
                </a:solidFill>
                <a:latin typeface="Times New Roman" pitchFamily="18" charset="0"/>
                <a:cs typeface="Times New Roman" pitchFamily="18" charset="0"/>
              </a:rPr>
            </a:br>
            <a:r>
              <a:rPr lang="ru-RU" altLang="ru-RU" sz="2400" dirty="0">
                <a:solidFill>
                  <a:srgbClr val="333399"/>
                </a:solidFill>
                <a:latin typeface="Times New Roman" pitchFamily="18" charset="0"/>
                <a:cs typeface="Times New Roman" pitchFamily="18" charset="0"/>
              </a:rPr>
              <a:t>учащенное сердцебиение. Мышечное напряжение (например, в области лица, шеи).</a:t>
            </a:r>
            <a:br>
              <a:rPr lang="ru-RU" altLang="ru-RU" sz="2400" dirty="0">
                <a:solidFill>
                  <a:srgbClr val="333399"/>
                </a:solidFill>
                <a:latin typeface="Times New Roman" pitchFamily="18" charset="0"/>
                <a:cs typeface="Times New Roman" pitchFamily="18" charset="0"/>
              </a:rPr>
            </a:br>
            <a:r>
              <a:rPr lang="ru-RU" altLang="ru-RU" sz="2400" dirty="0">
                <a:solidFill>
                  <a:srgbClr val="333399"/>
                </a:solidFill>
                <a:latin typeface="Times New Roman" pitchFamily="18" charset="0"/>
                <a:cs typeface="Times New Roman" pitchFamily="18" charset="0"/>
              </a:rPr>
              <a:t>Раздражительность.</a:t>
            </a:r>
            <a:br>
              <a:rPr lang="ru-RU" altLang="ru-RU" sz="2400" dirty="0">
                <a:solidFill>
                  <a:srgbClr val="333399"/>
                </a:solidFill>
                <a:latin typeface="Times New Roman" pitchFamily="18" charset="0"/>
                <a:cs typeface="Times New Roman" pitchFamily="18" charset="0"/>
              </a:rPr>
            </a:br>
            <a:r>
              <a:rPr lang="ru-RU" altLang="ru-RU" sz="2400" dirty="0">
                <a:solidFill>
                  <a:srgbClr val="333399"/>
                </a:solidFill>
                <a:latin typeface="Times New Roman" pitchFamily="18" charset="0"/>
                <a:cs typeface="Times New Roman" pitchFamily="18" charset="0"/>
              </a:rPr>
              <a:t>Нарушение сна.</a:t>
            </a:r>
            <a:br>
              <a:rPr lang="ru-RU" altLang="ru-RU" sz="2400" dirty="0">
                <a:solidFill>
                  <a:srgbClr val="333399"/>
                </a:solidFill>
                <a:latin typeface="Times New Roman" pitchFamily="18" charset="0"/>
                <a:cs typeface="Times New Roman" pitchFamily="18" charset="0"/>
              </a:rPr>
            </a:br>
            <a:br>
              <a:rPr lang="ru-RU" altLang="ru-RU" sz="2400" dirty="0">
                <a:solidFill>
                  <a:srgbClr val="333399"/>
                </a:solidFill>
                <a:latin typeface="Times New Roman" pitchFamily="18" charset="0"/>
                <a:cs typeface="Times New Roman" pitchFamily="18" charset="0"/>
              </a:rPr>
            </a:br>
            <a:br>
              <a:rPr lang="ru-RU" altLang="ru-RU" sz="1800" dirty="0">
                <a:solidFill>
                  <a:srgbClr val="333399"/>
                </a:solidFill>
                <a:latin typeface="Times New Roman" pitchFamily="18" charset="0"/>
                <a:cs typeface="Times New Roman" pitchFamily="18" charset="0"/>
              </a:rPr>
            </a:br>
            <a:br>
              <a:rPr lang="ru-RU" altLang="ru-RU" sz="1800" dirty="0">
                <a:solidFill>
                  <a:srgbClr val="333399"/>
                </a:solidFill>
                <a:latin typeface="Times New Roman" pitchFamily="18" charset="0"/>
                <a:cs typeface="Times New Roman" pitchFamily="18" charset="0"/>
              </a:rPr>
            </a:br>
            <a:endParaRPr lang="ru-RU" altLang="ru-RU" sz="1800" dirty="0">
              <a:solidFill>
                <a:srgbClr val="333399"/>
              </a:solidFill>
              <a:latin typeface="Times New Roman" pitchFamily="18" charset="0"/>
              <a:cs typeface="Times New Roman" pitchFamily="18" charset="0"/>
            </a:endParaRPr>
          </a:p>
        </p:txBody>
      </p:sp>
      <p:sp>
        <p:nvSpPr>
          <p:cNvPr id="2053" name="Прямоугольник 3"/>
          <p:cNvSpPr>
            <a:spLocks noChangeArrowheads="1"/>
          </p:cNvSpPr>
          <p:nvPr/>
        </p:nvSpPr>
        <p:spPr bwMode="auto">
          <a:xfrm>
            <a:off x="1043608" y="4714875"/>
            <a:ext cx="745745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Comic Sans MS" pitchFamily="66" charset="0"/>
                <a:ea typeface="DejaVu Sans" pitchFamily="34" charset="0"/>
                <a:cs typeface="DejaVu Sans" pitchFamily="34" charset="0"/>
              </a:defRPr>
            </a:lvl1pPr>
            <a:lvl2pPr marL="742950" indent="-285750" eaLnBrk="0" hangingPunct="0">
              <a:defRPr sz="2400">
                <a:solidFill>
                  <a:schemeClr val="bg1"/>
                </a:solidFill>
                <a:latin typeface="Comic Sans MS" pitchFamily="66" charset="0"/>
                <a:ea typeface="DejaVu Sans" pitchFamily="34" charset="0"/>
                <a:cs typeface="DejaVu Sans" pitchFamily="34" charset="0"/>
              </a:defRPr>
            </a:lvl2pPr>
            <a:lvl3pPr marL="1143000" indent="-228600" eaLnBrk="0" hangingPunct="0">
              <a:defRPr sz="2400">
                <a:solidFill>
                  <a:schemeClr val="bg1"/>
                </a:solidFill>
                <a:latin typeface="Comic Sans MS" pitchFamily="66" charset="0"/>
                <a:ea typeface="DejaVu Sans" pitchFamily="34" charset="0"/>
                <a:cs typeface="DejaVu Sans" pitchFamily="34" charset="0"/>
              </a:defRPr>
            </a:lvl3pPr>
            <a:lvl4pPr marL="1600200" indent="-228600" eaLnBrk="0" hangingPunct="0">
              <a:defRPr sz="2400">
                <a:solidFill>
                  <a:schemeClr val="bg1"/>
                </a:solidFill>
                <a:latin typeface="Comic Sans MS" pitchFamily="66" charset="0"/>
                <a:ea typeface="DejaVu Sans" pitchFamily="34" charset="0"/>
                <a:cs typeface="DejaVu Sans" pitchFamily="34" charset="0"/>
              </a:defRPr>
            </a:lvl4pPr>
            <a:lvl5pPr marL="2057400" indent="-228600" eaLnBrk="0" hangingPunct="0">
              <a:defRPr sz="2400">
                <a:solidFill>
                  <a:schemeClr val="bg1"/>
                </a:solidFill>
                <a:latin typeface="Comic Sans MS" pitchFamily="66" charset="0"/>
                <a:ea typeface="DejaVu Sans" pitchFamily="34" charset="0"/>
                <a:cs typeface="DejaVu Sans" pitchFamily="34" charset="0"/>
              </a:defRPr>
            </a:lvl5pPr>
            <a:lvl6pPr marL="2514600" indent="-228600" defTabSz="449263" eaLnBrk="0" fontAlgn="base" hangingPunct="0">
              <a:spcBef>
                <a:spcPct val="0"/>
              </a:spcBef>
              <a:spcAft>
                <a:spcPct val="0"/>
              </a:spcAft>
              <a:buClr>
                <a:srgbClr val="000000"/>
              </a:buClr>
              <a:buSzPct val="100000"/>
              <a:buFont typeface="Comic Sans MS" pitchFamily="66" charset="0"/>
              <a:defRPr sz="2400">
                <a:solidFill>
                  <a:schemeClr val="bg1"/>
                </a:solidFill>
                <a:latin typeface="Comic Sans MS" pitchFamily="66" charset="0"/>
                <a:ea typeface="DejaVu Sans" pitchFamily="34" charset="0"/>
                <a:cs typeface="DejaVu Sans" pitchFamily="34" charset="0"/>
              </a:defRPr>
            </a:lvl6pPr>
            <a:lvl7pPr marL="2971800" indent="-228600" defTabSz="449263" eaLnBrk="0" fontAlgn="base" hangingPunct="0">
              <a:spcBef>
                <a:spcPct val="0"/>
              </a:spcBef>
              <a:spcAft>
                <a:spcPct val="0"/>
              </a:spcAft>
              <a:buClr>
                <a:srgbClr val="000000"/>
              </a:buClr>
              <a:buSzPct val="100000"/>
              <a:buFont typeface="Comic Sans MS" pitchFamily="66" charset="0"/>
              <a:defRPr sz="2400">
                <a:solidFill>
                  <a:schemeClr val="bg1"/>
                </a:solidFill>
                <a:latin typeface="Comic Sans MS" pitchFamily="66" charset="0"/>
                <a:ea typeface="DejaVu Sans" pitchFamily="34" charset="0"/>
                <a:cs typeface="DejaVu Sans" pitchFamily="34" charset="0"/>
              </a:defRPr>
            </a:lvl7pPr>
            <a:lvl8pPr marL="3429000" indent="-228600" defTabSz="449263" eaLnBrk="0" fontAlgn="base" hangingPunct="0">
              <a:spcBef>
                <a:spcPct val="0"/>
              </a:spcBef>
              <a:spcAft>
                <a:spcPct val="0"/>
              </a:spcAft>
              <a:buClr>
                <a:srgbClr val="000000"/>
              </a:buClr>
              <a:buSzPct val="100000"/>
              <a:buFont typeface="Comic Sans MS" pitchFamily="66" charset="0"/>
              <a:defRPr sz="2400">
                <a:solidFill>
                  <a:schemeClr val="bg1"/>
                </a:solidFill>
                <a:latin typeface="Comic Sans MS" pitchFamily="66" charset="0"/>
                <a:ea typeface="DejaVu Sans" pitchFamily="34" charset="0"/>
                <a:cs typeface="DejaVu Sans" pitchFamily="34" charset="0"/>
              </a:defRPr>
            </a:lvl8pPr>
            <a:lvl9pPr marL="3886200" indent="-228600" defTabSz="449263" eaLnBrk="0" fontAlgn="base" hangingPunct="0">
              <a:spcBef>
                <a:spcPct val="0"/>
              </a:spcBef>
              <a:spcAft>
                <a:spcPct val="0"/>
              </a:spcAft>
              <a:buClr>
                <a:srgbClr val="000000"/>
              </a:buClr>
              <a:buSzPct val="100000"/>
              <a:buFont typeface="Comic Sans MS" pitchFamily="66" charset="0"/>
              <a:defRPr sz="2400">
                <a:solidFill>
                  <a:schemeClr val="bg1"/>
                </a:solidFill>
                <a:latin typeface="Comic Sans MS" pitchFamily="66" charset="0"/>
                <a:ea typeface="DejaVu Sans" pitchFamily="34" charset="0"/>
                <a:cs typeface="DejaVu Sans" pitchFamily="34" charset="0"/>
              </a:defRPr>
            </a:lvl9pPr>
          </a:lstStyle>
          <a:p>
            <a:pPr algn="ctr" eaLnBrk="1" hangingPunct="1"/>
            <a:r>
              <a:rPr lang="ru-RU" altLang="ru-RU" dirty="0">
                <a:solidFill>
                  <a:srgbClr val="333399"/>
                </a:solidFill>
                <a:latin typeface="Times New Roman" pitchFamily="18" charset="0"/>
                <a:cs typeface="Times New Roman" pitchFamily="18" charset="0"/>
              </a:rPr>
              <a:t>Их отличает чрезмерное беспокойство, причем  иногда они</a:t>
            </a:r>
            <a:br>
              <a:rPr lang="ru-RU" altLang="ru-RU" dirty="0">
                <a:solidFill>
                  <a:srgbClr val="333399"/>
                </a:solidFill>
                <a:latin typeface="Times New Roman" pitchFamily="18" charset="0"/>
                <a:cs typeface="Times New Roman" pitchFamily="18" charset="0"/>
              </a:rPr>
            </a:br>
            <a:r>
              <a:rPr lang="ru-RU" altLang="ru-RU" dirty="0">
                <a:solidFill>
                  <a:srgbClr val="333399"/>
                </a:solidFill>
                <a:latin typeface="Times New Roman" pitchFamily="18" charset="0"/>
                <a:cs typeface="Times New Roman" pitchFamily="18" charset="0"/>
              </a:rPr>
              <a:t>боятся не самого события, а его</a:t>
            </a:r>
            <a:br>
              <a:rPr lang="ru-RU" altLang="ru-RU" dirty="0">
                <a:solidFill>
                  <a:srgbClr val="333399"/>
                </a:solidFill>
                <a:latin typeface="Times New Roman" pitchFamily="18" charset="0"/>
                <a:cs typeface="Times New Roman" pitchFamily="18" charset="0"/>
              </a:rPr>
            </a:br>
            <a:r>
              <a:rPr lang="ru-RU" altLang="ru-RU" dirty="0">
                <a:solidFill>
                  <a:srgbClr val="333399"/>
                </a:solidFill>
                <a:latin typeface="Times New Roman" pitchFamily="18" charset="0"/>
                <a:cs typeface="Times New Roman" pitchFamily="18" charset="0"/>
              </a:rPr>
              <a:t>предчувствия. Часто они ожидают</a:t>
            </a:r>
            <a:br>
              <a:rPr lang="ru-RU" altLang="ru-RU" dirty="0">
                <a:solidFill>
                  <a:srgbClr val="333399"/>
                </a:solidFill>
                <a:latin typeface="Times New Roman" pitchFamily="18" charset="0"/>
                <a:cs typeface="Times New Roman" pitchFamily="18" charset="0"/>
              </a:rPr>
            </a:br>
            <a:r>
              <a:rPr lang="ru-RU" altLang="ru-RU" dirty="0">
                <a:solidFill>
                  <a:srgbClr val="333399"/>
                </a:solidFill>
                <a:latin typeface="Times New Roman" pitchFamily="18" charset="0"/>
                <a:cs typeface="Times New Roman" pitchFamily="18" charset="0"/>
              </a:rPr>
              <a:t>самого худшего. </a:t>
            </a:r>
          </a:p>
        </p:txBody>
      </p:sp>
      <p:graphicFrame>
        <p:nvGraphicFramePr>
          <p:cNvPr id="2050" name="Object 6"/>
          <p:cNvGraphicFramePr>
            <a:graphicFrameLocks noChangeAspect="1"/>
          </p:cNvGraphicFramePr>
          <p:nvPr>
            <p:extLst>
              <p:ext uri="{D42A27DB-BD31-4B8C-83A1-F6EECF244321}">
                <p14:modId xmlns:p14="http://schemas.microsoft.com/office/powerpoint/2010/main" val="526703783"/>
              </p:ext>
            </p:extLst>
          </p:nvPr>
        </p:nvGraphicFramePr>
        <p:xfrm>
          <a:off x="107504" y="7058"/>
          <a:ext cx="1987550" cy="1785938"/>
        </p:xfrm>
        <a:graphic>
          <a:graphicData uri="http://schemas.openxmlformats.org/presentationml/2006/ole">
            <mc:AlternateContent xmlns:mc="http://schemas.openxmlformats.org/markup-compatibility/2006">
              <mc:Choice xmlns:v="urn:schemas-microsoft-com:vml" Requires="v">
                <p:oleObj name="CorelDRAW" r:id="rId2" imgW="2273400" imgH="2694240" progId="">
                  <p:embed/>
                </p:oleObj>
              </mc:Choice>
              <mc:Fallback>
                <p:oleObj name="CorelDRAW" r:id="rId2" imgW="2273400" imgH="269424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058"/>
                        <a:ext cx="1987550"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extLst>
              <p:ext uri="{D42A27DB-BD31-4B8C-83A1-F6EECF244321}">
                <p14:modId xmlns:p14="http://schemas.microsoft.com/office/powerpoint/2010/main" val="1791067819"/>
              </p:ext>
            </p:extLst>
          </p:nvPr>
        </p:nvGraphicFramePr>
        <p:xfrm>
          <a:off x="7467600" y="0"/>
          <a:ext cx="2066925" cy="1857375"/>
        </p:xfrm>
        <a:graphic>
          <a:graphicData uri="http://schemas.openxmlformats.org/presentationml/2006/ole">
            <mc:AlternateContent xmlns:mc="http://schemas.openxmlformats.org/markup-compatibility/2006">
              <mc:Choice xmlns:v="urn:schemas-microsoft-com:vml" Requires="v">
                <p:oleObj name="CorelDRAW" r:id="rId4" imgW="2273400" imgH="2694240" progId="">
                  <p:embed/>
                </p:oleObj>
              </mc:Choice>
              <mc:Fallback>
                <p:oleObj name="CorelDRAW" r:id="rId4" imgW="2273400" imgH="269424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206692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4068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normAutofit fontScale="90000"/>
          </a:bodyPr>
          <a:lstStyle/>
          <a:p>
            <a:r>
              <a:rPr lang="ru-RU" altLang="ru-RU" b="1" i="1"/>
              <a:t>ПРИЗНАКИ ТРЕВОЖНОСТИ</a:t>
            </a:r>
          </a:p>
        </p:txBody>
      </p:sp>
      <p:sp>
        <p:nvSpPr>
          <p:cNvPr id="31749" name="Rectangle 5"/>
          <p:cNvSpPr>
            <a:spLocks noGrp="1" noChangeArrowheads="1"/>
          </p:cNvSpPr>
          <p:nvPr>
            <p:ph idx="1"/>
          </p:nvPr>
        </p:nvSpPr>
        <p:spPr/>
        <p:txBody>
          <a:bodyPr>
            <a:normAutofit fontScale="85000" lnSpcReduction="10000"/>
          </a:bodyPr>
          <a:lstStyle/>
          <a:p>
            <a:pPr>
              <a:lnSpc>
                <a:spcPct val="90000"/>
              </a:lnSpc>
            </a:pPr>
            <a:r>
              <a:rPr lang="ru-RU" altLang="ru-RU" sz="2400" dirty="0"/>
              <a:t>-Тревожный ребенок не может долго работать, не уставая;</a:t>
            </a:r>
          </a:p>
          <a:p>
            <a:pPr>
              <a:lnSpc>
                <a:spcPct val="90000"/>
              </a:lnSpc>
            </a:pPr>
            <a:r>
              <a:rPr lang="ru-RU" altLang="ru-RU" sz="2400" dirty="0"/>
              <a:t> -Ему трудно сосредоточиться на чем – либо;</a:t>
            </a:r>
          </a:p>
          <a:p>
            <a:pPr>
              <a:lnSpc>
                <a:spcPct val="90000"/>
              </a:lnSpc>
            </a:pPr>
            <a:r>
              <a:rPr lang="ru-RU" altLang="ru-RU" sz="2400" dirty="0"/>
              <a:t> -Любое задание вызывает излишнее беспокойство.</a:t>
            </a:r>
          </a:p>
          <a:p>
            <a:pPr>
              <a:lnSpc>
                <a:spcPct val="90000"/>
              </a:lnSpc>
            </a:pPr>
            <a:r>
              <a:rPr lang="ru-RU" altLang="ru-RU" sz="2400" dirty="0"/>
              <a:t> -Во время выполнения заданий очень напряжен, скован.</a:t>
            </a:r>
          </a:p>
          <a:p>
            <a:pPr>
              <a:lnSpc>
                <a:spcPct val="90000"/>
              </a:lnSpc>
            </a:pPr>
            <a:r>
              <a:rPr lang="ru-RU" altLang="ru-RU" sz="2400" dirty="0"/>
              <a:t> -Смущается чаще других.</a:t>
            </a:r>
          </a:p>
          <a:p>
            <a:pPr>
              <a:lnSpc>
                <a:spcPct val="90000"/>
              </a:lnSpc>
            </a:pPr>
            <a:r>
              <a:rPr lang="ru-RU" altLang="ru-RU" sz="2400" dirty="0"/>
              <a:t> -Часто говорит о напряженных ситуациях.</a:t>
            </a:r>
          </a:p>
          <a:p>
            <a:pPr>
              <a:lnSpc>
                <a:spcPct val="90000"/>
              </a:lnSpc>
            </a:pPr>
            <a:r>
              <a:rPr lang="ru-RU" altLang="ru-RU" sz="2400" dirty="0"/>
              <a:t> -Боится сталкиваться с трудностями.</a:t>
            </a:r>
          </a:p>
          <a:p>
            <a:pPr>
              <a:lnSpc>
                <a:spcPct val="90000"/>
              </a:lnSpc>
            </a:pPr>
            <a:r>
              <a:rPr lang="ru-RU" altLang="ru-RU" sz="2400" dirty="0"/>
              <a:t> -Не уверен в себе, в своих силах.</a:t>
            </a:r>
          </a:p>
        </p:txBody>
      </p:sp>
      <p:pic>
        <p:nvPicPr>
          <p:cNvPr id="3" name="Рисунок 2">
            <a:extLst>
              <a:ext uri="{FF2B5EF4-FFF2-40B4-BE49-F238E27FC236}">
                <a16:creationId xmlns:a16="http://schemas.microsoft.com/office/drawing/2014/main" id="{4E5E65FA-B5D3-45E5-BDF1-9F23E4CE03F3}"/>
              </a:ext>
            </a:extLst>
          </p:cNvPr>
          <p:cNvPicPr>
            <a:picLocks noChangeAspect="1"/>
          </p:cNvPicPr>
          <p:nvPr/>
        </p:nvPicPr>
        <p:blipFill>
          <a:blip r:embed="rId2"/>
          <a:stretch>
            <a:fillRect/>
          </a:stretch>
        </p:blipFill>
        <p:spPr>
          <a:xfrm>
            <a:off x="6228184" y="3996635"/>
            <a:ext cx="2209428" cy="2209428"/>
          </a:xfrm>
          <a:prstGeom prst="rect">
            <a:avLst/>
          </a:prstGeom>
        </p:spPr>
      </p:pic>
    </p:spTree>
    <p:extLst>
      <p:ext uri="{BB962C8B-B14F-4D97-AF65-F5344CB8AC3E}">
        <p14:creationId xmlns:p14="http://schemas.microsoft.com/office/powerpoint/2010/main" val="32536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title"/>
          </p:nvPr>
        </p:nvSpPr>
        <p:spPr/>
        <p:txBody>
          <a:bodyPr>
            <a:normAutofit fontScale="90000"/>
          </a:bodyPr>
          <a:lstStyle/>
          <a:p>
            <a:r>
              <a:rPr lang="ru-RU" altLang="ru-RU" b="1" i="1"/>
              <a:t>ПРИЗНАКИ ТРЕВОЖНОСТИ</a:t>
            </a:r>
          </a:p>
        </p:txBody>
      </p:sp>
      <p:sp>
        <p:nvSpPr>
          <p:cNvPr id="33798" name="Rectangle 6"/>
          <p:cNvSpPr>
            <a:spLocks noGrp="1" noChangeArrowheads="1"/>
          </p:cNvSpPr>
          <p:nvPr>
            <p:ph idx="1"/>
          </p:nvPr>
        </p:nvSpPr>
        <p:spPr>
          <a:xfrm>
            <a:off x="1115616" y="2219204"/>
            <a:ext cx="6984776" cy="2505940"/>
          </a:xfrm>
        </p:spPr>
        <p:txBody>
          <a:bodyPr>
            <a:normAutofit lnSpcReduction="10000"/>
          </a:bodyPr>
          <a:lstStyle/>
          <a:p>
            <a:r>
              <a:rPr lang="ru-RU" altLang="ru-RU" dirty="0"/>
              <a:t> -Плохо переносит ожидание.</a:t>
            </a:r>
          </a:p>
          <a:p>
            <a:r>
              <a:rPr lang="ru-RU" altLang="ru-RU" dirty="0"/>
              <a:t> -Часто не может сдержать слезы.</a:t>
            </a:r>
          </a:p>
          <a:p>
            <a:r>
              <a:rPr lang="ru-RU" altLang="ru-RU" dirty="0"/>
              <a:t> -Обычно беспокоен, легко расстраивается.</a:t>
            </a:r>
          </a:p>
          <a:p>
            <a:r>
              <a:rPr lang="ru-RU" altLang="ru-RU" dirty="0"/>
              <a:t> -Пуглив, многое вызывает у него страх.</a:t>
            </a:r>
          </a:p>
          <a:p>
            <a:r>
              <a:rPr lang="ru-RU" altLang="ru-RU" dirty="0"/>
              <a:t> -Спит беспокойно, засыпает с трудом.</a:t>
            </a:r>
          </a:p>
        </p:txBody>
      </p:sp>
      <p:pic>
        <p:nvPicPr>
          <p:cNvPr id="6146" name="Picture 2" descr="C:\Users\Admin\Desktop\ekzamen-e1535041446819.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44625" y="4293096"/>
            <a:ext cx="2204246" cy="237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29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ChangeArrowheads="1"/>
          </p:cNvSpPr>
          <p:nvPr/>
        </p:nvSpPr>
        <p:spPr bwMode="auto">
          <a:xfrm>
            <a:off x="501650" y="620107"/>
            <a:ext cx="864235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ru-RU" sz="2800" b="1" i="1" dirty="0">
                <a:solidFill>
                  <a:srgbClr val="3891A7">
                    <a:lumMod val="50000"/>
                  </a:srgbClr>
                </a:solidFill>
                <a:latin typeface="Times New Roman" pitchFamily="18" charset="0"/>
              </a:rPr>
              <a:t>Школьная тревожность   </a:t>
            </a:r>
            <a:r>
              <a:rPr lang="ru-RU" altLang="ru-RU" sz="2800" dirty="0">
                <a:solidFill>
                  <a:prstClr val="black"/>
                </a:solidFill>
                <a:latin typeface="Times New Roman" pitchFamily="18" charset="0"/>
              </a:rPr>
              <a:t>выражается в волнении, повышенном беспокойстве в учебных ситуациях, в классе, в ожидании плохого отношения к себе, отрицательной оценки со стороны педагогов, сверстников. Ребенок постоянно чувствует собственную, неполноценность, нет уверенности в правильности своего поведения, своих решений. </a:t>
            </a:r>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89225" y="3944094"/>
            <a:ext cx="3867199" cy="25767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1254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254</TotalTime>
  <Words>1384</Words>
  <Application>Microsoft Office PowerPoint</Application>
  <PresentationFormat>Экран (4:3)</PresentationFormat>
  <Paragraphs>81</Paragraphs>
  <Slides>17</Slides>
  <Notes>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27" baseType="lpstr">
      <vt:lpstr>Arial</vt:lpstr>
      <vt:lpstr>Arial Black</vt:lpstr>
      <vt:lpstr>Calibri</vt:lpstr>
      <vt:lpstr>Courier New</vt:lpstr>
      <vt:lpstr>Garamond</vt:lpstr>
      <vt:lpstr>Monotype Corsiva</vt:lpstr>
      <vt:lpstr>Times New Roman</vt:lpstr>
      <vt:lpstr>Wingdings</vt:lpstr>
      <vt:lpstr>Натуральные материалы</vt:lpstr>
      <vt:lpstr>CorelDRAW</vt:lpstr>
      <vt:lpstr>Презентация PowerPoint</vt:lpstr>
      <vt:lpstr>Что такое тревожность?</vt:lpstr>
      <vt:lpstr>Презентация PowerPoint</vt:lpstr>
      <vt:lpstr>Презентация PowerPoint</vt:lpstr>
      <vt:lpstr>А сейчас попытаемся определить  портрет тревожного ребенка</vt:lpstr>
      <vt:lpstr>Дети чувствуют себя беспомощными, опасаются  приступать  к новым видам деятельности. У них высокие требования к себе, они очень самокритичны. Для тревожных детей характерны и соматические проблемы: боли в животе,  головокружения,  головные боли,  спазмы в горле,  затрудненное поверхностное дыхание и др. Во время проявления тревоги они часто ощущают сухость во рту, ком в горле, слабость в ногах,  учащенное сердцебиение. Мышечное напряжение (например, в области лица, шеи). Раздражительность. Нарушение сна.    </vt:lpstr>
      <vt:lpstr>ПРИЗНАКИ ТРЕВОЖНОСТИ</vt:lpstr>
      <vt:lpstr>ПРИЗНАКИ ТРЕВОЖНОСТИ</vt:lpstr>
      <vt:lpstr>Презентация PowerPoint</vt:lpstr>
      <vt:lpstr>Презентация PowerPoint</vt:lpstr>
      <vt:lpstr>Презентация PowerPoint</vt:lpstr>
      <vt:lpstr>Презентация PowerPoint</vt:lpstr>
      <vt:lpstr> Повышение самооценки ребенка.</vt:lpstr>
      <vt:lpstr>  Обучение ребенка способам снятия мышечного и эмоционального напряжений </vt:lpstr>
      <vt:lpstr>Отработка навыков владения собой в ситуациях, травмирующих ребенка </vt:lpstr>
      <vt:lpstr>Советы родителям  </vt:lpstr>
      <vt:lpstr>Как помочь ребенку преодолеть школьную тревожность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 </cp:lastModifiedBy>
  <cp:revision>19</cp:revision>
  <dcterms:created xsi:type="dcterms:W3CDTF">2020-04-12T12:52:02Z</dcterms:created>
  <dcterms:modified xsi:type="dcterms:W3CDTF">2021-02-15T18:49:32Z</dcterms:modified>
</cp:coreProperties>
</file>